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33"/>
  </p:notesMasterIdLst>
  <p:sldIdLst>
    <p:sldId id="262" r:id="rId2"/>
    <p:sldId id="715" r:id="rId3"/>
    <p:sldId id="734" r:id="rId4"/>
    <p:sldId id="754" r:id="rId5"/>
    <p:sldId id="603" r:id="rId6"/>
    <p:sldId id="620" r:id="rId7"/>
    <p:sldId id="627" r:id="rId8"/>
    <p:sldId id="624" r:id="rId9"/>
    <p:sldId id="741" r:id="rId10"/>
    <p:sldId id="606" r:id="rId11"/>
    <p:sldId id="510" r:id="rId12"/>
    <p:sldId id="598" r:id="rId13"/>
    <p:sldId id="746" r:id="rId14"/>
    <p:sldId id="753" r:id="rId15"/>
    <p:sldId id="748" r:id="rId16"/>
    <p:sldId id="749" r:id="rId17"/>
    <p:sldId id="605" r:id="rId18"/>
    <p:sldId id="626" r:id="rId19"/>
    <p:sldId id="640" r:id="rId20"/>
    <p:sldId id="513" r:id="rId21"/>
    <p:sldId id="643" r:id="rId22"/>
    <p:sldId id="338" r:id="rId23"/>
    <p:sldId id="496" r:id="rId24"/>
    <p:sldId id="611" r:id="rId25"/>
    <p:sldId id="637" r:id="rId26"/>
    <p:sldId id="755" r:id="rId27"/>
    <p:sldId id="669" r:id="rId28"/>
    <p:sldId id="282" r:id="rId29"/>
    <p:sldId id="751" r:id="rId30"/>
    <p:sldId id="285" r:id="rId31"/>
    <p:sldId id="75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erine K MacDowell" initials="KKM" lastIdx="1" clrIdx="0">
    <p:extLst>
      <p:ext uri="{19B8F6BF-5375-455C-9EA6-DF929625EA0E}">
        <p15:presenceInfo xmlns:p15="http://schemas.microsoft.com/office/powerpoint/2012/main" userId="S-1-5-21-1275210071-879983540-725345543-7968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27" autoAdjust="0"/>
    <p:restoredTop sz="93253" autoAdjust="0"/>
  </p:normalViewPr>
  <p:slideViewPr>
    <p:cSldViewPr snapToGrid="0">
      <p:cViewPr varScale="1">
        <p:scale>
          <a:sx n="62" d="100"/>
          <a:sy n="62" d="100"/>
        </p:scale>
        <p:origin x="1248" y="28"/>
      </p:cViewPr>
      <p:guideLst/>
    </p:cSldViewPr>
  </p:slideViewPr>
  <p:notesTextViewPr>
    <p:cViewPr>
      <p:scale>
        <a:sx n="1" d="1"/>
        <a:sy n="1" d="1"/>
      </p:scale>
      <p:origin x="0" y="0"/>
    </p:cViewPr>
  </p:notesTextViewPr>
  <p:sorterViewPr>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186DAC-B299-4DBC-8282-0C8E0D2B5104}" type="datetimeFigureOut">
              <a:rPr lang="en-US" smtClean="0"/>
              <a:t>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FA55D8-01E2-4298-9540-9D0B46C69036}" type="slidenum">
              <a:rPr lang="en-US" smtClean="0"/>
              <a:t>‹#›</a:t>
            </a:fld>
            <a:endParaRPr lang="en-US"/>
          </a:p>
        </p:txBody>
      </p:sp>
    </p:spTree>
    <p:extLst>
      <p:ext uri="{BB962C8B-B14F-4D97-AF65-F5344CB8AC3E}">
        <p14:creationId xmlns:p14="http://schemas.microsoft.com/office/powerpoint/2010/main" val="2358176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90336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00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Gothic" pitchFamily="49" charset="-128"/>
              </a:defRPr>
            </a:lvl1pPr>
            <a:lvl2pPr marL="757066" indent="-291179" eaLnBrk="0" hangingPunct="0">
              <a:defRPr>
                <a:solidFill>
                  <a:schemeClr val="tx1"/>
                </a:solidFill>
                <a:latin typeface="Arial" pitchFamily="34" charset="0"/>
                <a:ea typeface="MS Gothic" pitchFamily="49" charset="-128"/>
              </a:defRPr>
            </a:lvl2pPr>
            <a:lvl3pPr marL="1164717" indent="-232943" eaLnBrk="0" hangingPunct="0">
              <a:defRPr>
                <a:solidFill>
                  <a:schemeClr val="tx1"/>
                </a:solidFill>
                <a:latin typeface="Arial" pitchFamily="34" charset="0"/>
                <a:ea typeface="MS Gothic" pitchFamily="49" charset="-128"/>
              </a:defRPr>
            </a:lvl3pPr>
            <a:lvl4pPr marL="1630604" indent="-232943" eaLnBrk="0" hangingPunct="0">
              <a:defRPr>
                <a:solidFill>
                  <a:schemeClr val="tx1"/>
                </a:solidFill>
                <a:latin typeface="Arial" pitchFamily="34" charset="0"/>
                <a:ea typeface="MS Gothic" pitchFamily="49" charset="-128"/>
              </a:defRPr>
            </a:lvl4pPr>
            <a:lvl5pPr marL="2096491" indent="-232943" eaLnBrk="0" hangingPunct="0">
              <a:defRPr>
                <a:solidFill>
                  <a:schemeClr val="tx1"/>
                </a:solidFill>
                <a:latin typeface="Arial" pitchFamily="34" charset="0"/>
                <a:ea typeface="MS Gothic" pitchFamily="49" charset="-128"/>
              </a:defRPr>
            </a:lvl5pPr>
            <a:lvl6pPr marL="2562377" indent="-232943" eaLnBrk="0" fontAlgn="base" hangingPunct="0">
              <a:spcBef>
                <a:spcPct val="0"/>
              </a:spcBef>
              <a:spcAft>
                <a:spcPct val="0"/>
              </a:spcAft>
              <a:defRPr>
                <a:solidFill>
                  <a:schemeClr val="tx1"/>
                </a:solidFill>
                <a:latin typeface="Arial" pitchFamily="34" charset="0"/>
                <a:ea typeface="MS Gothic" pitchFamily="49" charset="-128"/>
              </a:defRPr>
            </a:lvl6pPr>
            <a:lvl7pPr marL="3028264" indent="-232943" eaLnBrk="0" fontAlgn="base" hangingPunct="0">
              <a:spcBef>
                <a:spcPct val="0"/>
              </a:spcBef>
              <a:spcAft>
                <a:spcPct val="0"/>
              </a:spcAft>
              <a:defRPr>
                <a:solidFill>
                  <a:schemeClr val="tx1"/>
                </a:solidFill>
                <a:latin typeface="Arial" pitchFamily="34" charset="0"/>
                <a:ea typeface="MS Gothic" pitchFamily="49" charset="-128"/>
              </a:defRPr>
            </a:lvl7pPr>
            <a:lvl8pPr marL="3494151" indent="-232943" eaLnBrk="0" fontAlgn="base" hangingPunct="0">
              <a:spcBef>
                <a:spcPct val="0"/>
              </a:spcBef>
              <a:spcAft>
                <a:spcPct val="0"/>
              </a:spcAft>
              <a:defRPr>
                <a:solidFill>
                  <a:schemeClr val="tx1"/>
                </a:solidFill>
                <a:latin typeface="Arial" pitchFamily="34" charset="0"/>
                <a:ea typeface="MS Gothic" pitchFamily="49" charset="-128"/>
              </a:defRPr>
            </a:lvl8pPr>
            <a:lvl9pPr marL="3960038" indent="-232943" eaLnBrk="0" fontAlgn="base" hangingPunct="0">
              <a:spcBef>
                <a:spcPct val="0"/>
              </a:spcBef>
              <a:spcAft>
                <a:spcPct val="0"/>
              </a:spcAft>
              <a:defRPr>
                <a:solidFill>
                  <a:schemeClr val="tx1"/>
                </a:solidFill>
                <a:latin typeface="Arial" pitchFamily="34" charset="0"/>
                <a:ea typeface="MS Gothic" pitchFamily="49"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9332C31-8828-4212-9501-52188DF150D9}" type="slidenum">
              <a:rPr kumimoji="0" lang="en-US" sz="1200" b="0" i="0" u="none" strike="noStrike" kern="1200" cap="none" spc="0" normalizeH="0" baseline="0" noProof="0" smtClean="0">
                <a:ln>
                  <a:noFill/>
                </a:ln>
                <a:solidFill>
                  <a:srgbClr val="000000"/>
                </a:solidFill>
                <a:effectLst/>
                <a:uLnTx/>
                <a:uFillTx/>
                <a:latin typeface="Times" pitchFamily="18" charset="0"/>
                <a:ea typeface="MS Gothic" pitchFamily="49"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Times" pitchFamily="18" charset="0"/>
              <a:ea typeface="MS Gothic" pitchFamily="49" charset="-128"/>
              <a:cs typeface="+mn-cs"/>
            </a:endParaRPr>
          </a:p>
        </p:txBody>
      </p:sp>
    </p:spTree>
    <p:extLst>
      <p:ext uri="{BB962C8B-B14F-4D97-AF65-F5344CB8AC3E}">
        <p14:creationId xmlns:p14="http://schemas.microsoft.com/office/powerpoint/2010/main" val="1498918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94EA71D-C3B6-4A54-AC6E-34492287ED12}"/>
              </a:ext>
            </a:extLst>
          </p:cNvPr>
          <p:cNvSpPr>
            <a:spLocks noGrp="1" noRot="1" noChangeAspect="1" noTextEdit="1"/>
          </p:cNvSpPr>
          <p:nvPr>
            <p:ph type="sldImg"/>
          </p:nvPr>
        </p:nvSpPr>
        <p:spPr>
          <a:ln/>
        </p:spPr>
      </p:sp>
      <p:sp>
        <p:nvSpPr>
          <p:cNvPr id="35843" name="Notes Placeholder 2">
            <a:extLst>
              <a:ext uri="{FF2B5EF4-FFF2-40B4-BE49-F238E27FC236}">
                <a16:creationId xmlns:a16="http://schemas.microsoft.com/office/drawing/2014/main" id="{264EF9CC-9D43-4DA2-8EAA-741A6020134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1"/>
          </a:p>
        </p:txBody>
      </p:sp>
      <p:sp>
        <p:nvSpPr>
          <p:cNvPr id="35844" name="Slide Number Placeholder 3">
            <a:extLst>
              <a:ext uri="{FF2B5EF4-FFF2-40B4-BE49-F238E27FC236}">
                <a16:creationId xmlns:a16="http://schemas.microsoft.com/office/drawing/2014/main" id="{A42638AB-759D-4A82-8DFE-24898D41506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rutiger 87ExtraBlackCn" pitchFamily="34" charset="0"/>
                <a:ea typeface="MS PGothic" panose="020B0600070205080204" pitchFamily="34" charset="-128"/>
              </a:defRPr>
            </a:lvl1pPr>
            <a:lvl2pPr marL="749300" indent="-287338">
              <a:defRPr sz="2400">
                <a:solidFill>
                  <a:schemeClr val="tx1"/>
                </a:solidFill>
                <a:latin typeface="Frutiger 87ExtraBlackCn" pitchFamily="34" charset="0"/>
                <a:ea typeface="MS PGothic" panose="020B0600070205080204" pitchFamily="34" charset="-128"/>
              </a:defRPr>
            </a:lvl2pPr>
            <a:lvl3pPr marL="1152525" indent="-230188">
              <a:defRPr sz="2400">
                <a:solidFill>
                  <a:schemeClr val="tx1"/>
                </a:solidFill>
                <a:latin typeface="Frutiger 87ExtraBlackCn" pitchFamily="34" charset="0"/>
                <a:ea typeface="MS PGothic" panose="020B0600070205080204" pitchFamily="34" charset="-128"/>
              </a:defRPr>
            </a:lvl3pPr>
            <a:lvl4pPr marL="1614488" indent="-230188">
              <a:defRPr sz="2400">
                <a:solidFill>
                  <a:schemeClr val="tx1"/>
                </a:solidFill>
                <a:latin typeface="Frutiger 87ExtraBlackCn" pitchFamily="34" charset="0"/>
                <a:ea typeface="MS PGothic" panose="020B0600070205080204" pitchFamily="34" charset="-128"/>
              </a:defRPr>
            </a:lvl4pPr>
            <a:lvl5pPr marL="2076450" indent="-230188">
              <a:defRPr sz="2400">
                <a:solidFill>
                  <a:schemeClr val="tx1"/>
                </a:solidFill>
                <a:latin typeface="Frutiger 87ExtraBlackCn" pitchFamily="34" charset="0"/>
                <a:ea typeface="MS PGothic" panose="020B0600070205080204" pitchFamily="34" charset="-128"/>
              </a:defRPr>
            </a:lvl5pPr>
            <a:lvl6pPr marL="2533650" indent="-230188" eaLnBrk="0" fontAlgn="base" hangingPunct="0">
              <a:spcBef>
                <a:spcPct val="0"/>
              </a:spcBef>
              <a:spcAft>
                <a:spcPct val="0"/>
              </a:spcAft>
              <a:defRPr sz="2400">
                <a:solidFill>
                  <a:schemeClr val="tx1"/>
                </a:solidFill>
                <a:latin typeface="Frutiger 87ExtraBlackCn" pitchFamily="34" charset="0"/>
                <a:ea typeface="MS PGothic" panose="020B0600070205080204" pitchFamily="34" charset="-128"/>
              </a:defRPr>
            </a:lvl6pPr>
            <a:lvl7pPr marL="2990850" indent="-230188" eaLnBrk="0" fontAlgn="base" hangingPunct="0">
              <a:spcBef>
                <a:spcPct val="0"/>
              </a:spcBef>
              <a:spcAft>
                <a:spcPct val="0"/>
              </a:spcAft>
              <a:defRPr sz="2400">
                <a:solidFill>
                  <a:schemeClr val="tx1"/>
                </a:solidFill>
                <a:latin typeface="Frutiger 87ExtraBlackCn" pitchFamily="34" charset="0"/>
                <a:ea typeface="MS PGothic" panose="020B0600070205080204" pitchFamily="34" charset="-128"/>
              </a:defRPr>
            </a:lvl7pPr>
            <a:lvl8pPr marL="3448050" indent="-230188" eaLnBrk="0" fontAlgn="base" hangingPunct="0">
              <a:spcBef>
                <a:spcPct val="0"/>
              </a:spcBef>
              <a:spcAft>
                <a:spcPct val="0"/>
              </a:spcAft>
              <a:defRPr sz="2400">
                <a:solidFill>
                  <a:schemeClr val="tx1"/>
                </a:solidFill>
                <a:latin typeface="Frutiger 87ExtraBlackCn" pitchFamily="34" charset="0"/>
                <a:ea typeface="MS PGothic" panose="020B0600070205080204" pitchFamily="34" charset="-128"/>
              </a:defRPr>
            </a:lvl8pPr>
            <a:lvl9pPr marL="3905250" indent="-230188" eaLnBrk="0" fontAlgn="base" hangingPunct="0">
              <a:spcBef>
                <a:spcPct val="0"/>
              </a:spcBef>
              <a:spcAft>
                <a:spcPct val="0"/>
              </a:spcAft>
              <a:defRPr sz="2400">
                <a:solidFill>
                  <a:schemeClr val="tx1"/>
                </a:solidFill>
                <a:latin typeface="Frutiger 87ExtraBlackCn" pitchFamily="34" charset="0"/>
                <a:ea typeface="MS PGothic" panose="020B0600070205080204" pitchFamily="34" charset="-128"/>
              </a:defRPr>
            </a:lvl9pPr>
          </a:lstStyle>
          <a:p>
            <a:fld id="{2C2917CB-8E81-49DE-A0BD-47904CABD911}" type="slidenum">
              <a:rPr lang="en-US" altLang="en-US" sz="1200" smtClean="0">
                <a:latin typeface="Times" panose="02020603050405020304" pitchFamily="18" charset="0"/>
              </a:rPr>
              <a:pPr/>
              <a:t>5</a:t>
            </a:fld>
            <a:endParaRPr lang="en-US" altLang="en-US" sz="1200">
              <a:latin typeface="Times" panose="02020603050405020304" pitchFamily="18" charset="0"/>
            </a:endParaRPr>
          </a:p>
        </p:txBody>
      </p:sp>
    </p:spTree>
    <p:extLst>
      <p:ext uri="{BB962C8B-B14F-4D97-AF65-F5344CB8AC3E}">
        <p14:creationId xmlns:p14="http://schemas.microsoft.com/office/powerpoint/2010/main" val="425711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47DF5E79-5A43-4A0C-907B-281B1A69B8C4}"/>
              </a:ext>
            </a:extLst>
          </p:cNvPr>
          <p:cNvSpPr>
            <a:spLocks noGrp="1" noRot="1" noChangeAspect="1" noTextEdit="1"/>
          </p:cNvSpPr>
          <p:nvPr>
            <p:ph type="sldImg"/>
          </p:nvPr>
        </p:nvSpPr>
        <p:spPr>
          <a:ln/>
        </p:spPr>
      </p:sp>
      <p:sp>
        <p:nvSpPr>
          <p:cNvPr id="37891" name="Notes Placeholder 2">
            <a:extLst>
              <a:ext uri="{FF2B5EF4-FFF2-40B4-BE49-F238E27FC236}">
                <a16:creationId xmlns:a16="http://schemas.microsoft.com/office/drawing/2014/main" id="{2A5ED368-5D7A-4E6B-8D0E-78FC6612BF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1"/>
          </a:p>
        </p:txBody>
      </p:sp>
      <p:sp>
        <p:nvSpPr>
          <p:cNvPr id="37892" name="Slide Number Placeholder 3">
            <a:extLst>
              <a:ext uri="{FF2B5EF4-FFF2-40B4-BE49-F238E27FC236}">
                <a16:creationId xmlns:a16="http://schemas.microsoft.com/office/drawing/2014/main" id="{09547E9A-AD39-4FB2-B99B-C1C02B297D8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rutiger 87ExtraBlackCn" pitchFamily="34" charset="0"/>
                <a:ea typeface="MS PGothic" panose="020B0600070205080204" pitchFamily="34" charset="-128"/>
              </a:defRPr>
            </a:lvl1pPr>
            <a:lvl2pPr marL="749300" indent="-287338">
              <a:defRPr sz="2400">
                <a:solidFill>
                  <a:schemeClr val="tx1"/>
                </a:solidFill>
                <a:latin typeface="Frutiger 87ExtraBlackCn" pitchFamily="34" charset="0"/>
                <a:ea typeface="MS PGothic" panose="020B0600070205080204" pitchFamily="34" charset="-128"/>
              </a:defRPr>
            </a:lvl2pPr>
            <a:lvl3pPr marL="1152525" indent="-230188">
              <a:defRPr sz="2400">
                <a:solidFill>
                  <a:schemeClr val="tx1"/>
                </a:solidFill>
                <a:latin typeface="Frutiger 87ExtraBlackCn" pitchFamily="34" charset="0"/>
                <a:ea typeface="MS PGothic" panose="020B0600070205080204" pitchFamily="34" charset="-128"/>
              </a:defRPr>
            </a:lvl3pPr>
            <a:lvl4pPr marL="1614488" indent="-230188">
              <a:defRPr sz="2400">
                <a:solidFill>
                  <a:schemeClr val="tx1"/>
                </a:solidFill>
                <a:latin typeface="Frutiger 87ExtraBlackCn" pitchFamily="34" charset="0"/>
                <a:ea typeface="MS PGothic" panose="020B0600070205080204" pitchFamily="34" charset="-128"/>
              </a:defRPr>
            </a:lvl4pPr>
            <a:lvl5pPr marL="2076450" indent="-230188">
              <a:defRPr sz="2400">
                <a:solidFill>
                  <a:schemeClr val="tx1"/>
                </a:solidFill>
                <a:latin typeface="Frutiger 87ExtraBlackCn" pitchFamily="34" charset="0"/>
                <a:ea typeface="MS PGothic" panose="020B0600070205080204" pitchFamily="34" charset="-128"/>
              </a:defRPr>
            </a:lvl5pPr>
            <a:lvl6pPr marL="2533650" indent="-230188" eaLnBrk="0" fontAlgn="base" hangingPunct="0">
              <a:spcBef>
                <a:spcPct val="0"/>
              </a:spcBef>
              <a:spcAft>
                <a:spcPct val="0"/>
              </a:spcAft>
              <a:defRPr sz="2400">
                <a:solidFill>
                  <a:schemeClr val="tx1"/>
                </a:solidFill>
                <a:latin typeface="Frutiger 87ExtraBlackCn" pitchFamily="34" charset="0"/>
                <a:ea typeface="MS PGothic" panose="020B0600070205080204" pitchFamily="34" charset="-128"/>
              </a:defRPr>
            </a:lvl6pPr>
            <a:lvl7pPr marL="2990850" indent="-230188" eaLnBrk="0" fontAlgn="base" hangingPunct="0">
              <a:spcBef>
                <a:spcPct val="0"/>
              </a:spcBef>
              <a:spcAft>
                <a:spcPct val="0"/>
              </a:spcAft>
              <a:defRPr sz="2400">
                <a:solidFill>
                  <a:schemeClr val="tx1"/>
                </a:solidFill>
                <a:latin typeface="Frutiger 87ExtraBlackCn" pitchFamily="34" charset="0"/>
                <a:ea typeface="MS PGothic" panose="020B0600070205080204" pitchFamily="34" charset="-128"/>
              </a:defRPr>
            </a:lvl7pPr>
            <a:lvl8pPr marL="3448050" indent="-230188" eaLnBrk="0" fontAlgn="base" hangingPunct="0">
              <a:spcBef>
                <a:spcPct val="0"/>
              </a:spcBef>
              <a:spcAft>
                <a:spcPct val="0"/>
              </a:spcAft>
              <a:defRPr sz="2400">
                <a:solidFill>
                  <a:schemeClr val="tx1"/>
                </a:solidFill>
                <a:latin typeface="Frutiger 87ExtraBlackCn" pitchFamily="34" charset="0"/>
                <a:ea typeface="MS PGothic" panose="020B0600070205080204" pitchFamily="34" charset="-128"/>
              </a:defRPr>
            </a:lvl8pPr>
            <a:lvl9pPr marL="3905250" indent="-230188" eaLnBrk="0" fontAlgn="base" hangingPunct="0">
              <a:spcBef>
                <a:spcPct val="0"/>
              </a:spcBef>
              <a:spcAft>
                <a:spcPct val="0"/>
              </a:spcAft>
              <a:defRPr sz="2400">
                <a:solidFill>
                  <a:schemeClr val="tx1"/>
                </a:solidFill>
                <a:latin typeface="Frutiger 87ExtraBlackCn" pitchFamily="34" charset="0"/>
                <a:ea typeface="MS PGothic" panose="020B0600070205080204" pitchFamily="34" charset="-128"/>
              </a:defRPr>
            </a:lvl9pPr>
          </a:lstStyle>
          <a:p>
            <a:fld id="{856E7557-D214-4CB6-BED2-9264A30A6CF8}" type="slidenum">
              <a:rPr lang="en-US" altLang="en-US" sz="1200" smtClean="0">
                <a:latin typeface="Times" panose="02020603050405020304" pitchFamily="18" charset="0"/>
              </a:rPr>
              <a:pPr/>
              <a:t>6</a:t>
            </a:fld>
            <a:endParaRPr lang="en-US" altLang="en-US" sz="1200">
              <a:latin typeface="Times" panose="02020603050405020304" pitchFamily="18" charset="0"/>
            </a:endParaRPr>
          </a:p>
        </p:txBody>
      </p:sp>
    </p:spTree>
    <p:extLst>
      <p:ext uri="{BB962C8B-B14F-4D97-AF65-F5344CB8AC3E}">
        <p14:creationId xmlns:p14="http://schemas.microsoft.com/office/powerpoint/2010/main" val="2705631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A59CF64-A924-4EFE-A7DF-CD764D898715}" type="slidenum">
              <a:rPr lang="en-US" altLang="en-US" smtClean="0"/>
              <a:pPr>
                <a:defRPr/>
              </a:pPr>
              <a:t>8</a:t>
            </a:fld>
            <a:endParaRPr lang="en-US" altLang="en-US" dirty="0"/>
          </a:p>
        </p:txBody>
      </p:sp>
    </p:spTree>
    <p:extLst>
      <p:ext uri="{BB962C8B-B14F-4D97-AF65-F5344CB8AC3E}">
        <p14:creationId xmlns:p14="http://schemas.microsoft.com/office/powerpoint/2010/main" val="454480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0D2B8E1-99A7-48B9-8151-0FEB15BF2D6B}" type="slidenum">
              <a:rPr lang="en-US" smtClean="0"/>
              <a:t>16</a:t>
            </a:fld>
            <a:endParaRPr lang="en-US"/>
          </a:p>
        </p:txBody>
      </p:sp>
    </p:spTree>
    <p:extLst>
      <p:ext uri="{BB962C8B-B14F-4D97-AF65-F5344CB8AC3E}">
        <p14:creationId xmlns:p14="http://schemas.microsoft.com/office/powerpoint/2010/main" val="2241430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Module Two</a:t>
            </a:r>
          </a:p>
        </p:txBody>
      </p:sp>
      <p:sp>
        <p:nvSpPr>
          <p:cNvPr id="4" name="Slide Number Placeholder 3"/>
          <p:cNvSpPr>
            <a:spLocks noGrp="1"/>
          </p:cNvSpPr>
          <p:nvPr>
            <p:ph type="sldNum" sz="quarter" idx="10"/>
          </p:nvPr>
        </p:nvSpPr>
        <p:spPr/>
        <p:txBody>
          <a:bodyPr/>
          <a:lstStyle/>
          <a:p>
            <a:pPr>
              <a:defRPr/>
            </a:pPr>
            <a:fld id="{C6FE8E4E-F99B-4856-ABBA-70EDBC15061C}" type="slidenum">
              <a:rPr lang="en-US" altLang="en-US" smtClean="0"/>
              <a:pPr>
                <a:defRPr/>
              </a:pPr>
              <a:t>19</a:t>
            </a:fld>
            <a:endParaRPr lang="en-US" altLang="en-US"/>
          </a:p>
        </p:txBody>
      </p:sp>
    </p:spTree>
    <p:extLst>
      <p:ext uri="{BB962C8B-B14F-4D97-AF65-F5344CB8AC3E}">
        <p14:creationId xmlns:p14="http://schemas.microsoft.com/office/powerpoint/2010/main" val="2399845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A59CF64-A924-4EFE-A7DF-CD764D898715}" type="slidenum">
              <a:rPr lang="en-US" altLang="en-US" smtClean="0"/>
              <a:pPr>
                <a:defRPr/>
              </a:pPr>
              <a:t>25</a:t>
            </a:fld>
            <a:endParaRPr lang="en-US" altLang="en-US" dirty="0"/>
          </a:p>
        </p:txBody>
      </p:sp>
    </p:spTree>
    <p:extLst>
      <p:ext uri="{BB962C8B-B14F-4D97-AF65-F5344CB8AC3E}">
        <p14:creationId xmlns:p14="http://schemas.microsoft.com/office/powerpoint/2010/main" val="484724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0D2B8E1-99A7-48B9-8151-0FEB15BF2D6B}" type="slidenum">
              <a:rPr lang="en-US" smtClean="0"/>
              <a:t>31</a:t>
            </a:fld>
            <a:endParaRPr lang="en-US"/>
          </a:p>
        </p:txBody>
      </p:sp>
    </p:spTree>
    <p:extLst>
      <p:ext uri="{BB962C8B-B14F-4D97-AF65-F5344CB8AC3E}">
        <p14:creationId xmlns:p14="http://schemas.microsoft.com/office/powerpoint/2010/main" val="31118941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7"/>
          <p:cNvPicPr>
            <a:picLocks noChangeAspect="1"/>
          </p:cNvPicPr>
          <p:nvPr userDrawn="1"/>
        </p:nvPicPr>
        <p:blipFill>
          <a:blip r:embed="rId2">
            <a:extLst>
              <a:ext uri="{28A0092B-C50C-407E-A947-70E740481C1C}">
                <a14:useLocalDpi xmlns:a14="http://schemas.microsoft.com/office/drawing/2010/main" val="0"/>
              </a:ext>
            </a:extLst>
          </a:blip>
          <a:srcRect r="800" b="1112"/>
          <a:stretch>
            <a:fillRect/>
          </a:stretch>
        </p:blipFill>
        <p:spPr bwMode="auto">
          <a:xfrm>
            <a:off x="0" y="0"/>
            <a:ext cx="9169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8" descr="Cornell University Crest"/>
          <p:cNvPicPr>
            <a:picLocks noChangeAspect="1"/>
          </p:cNvPicPr>
          <p:nvPr userDrawn="1"/>
        </p:nvPicPr>
        <p:blipFill>
          <a:blip r:embed="rId3">
            <a:extLst>
              <a:ext uri="{28A0092B-C50C-407E-A947-70E740481C1C}">
                <a14:useLocalDpi xmlns:a14="http://schemas.microsoft.com/office/drawing/2010/main" val="0"/>
              </a:ext>
            </a:extLst>
          </a:blip>
          <a:srcRect r="72186"/>
          <a:stretch>
            <a:fillRect/>
          </a:stretch>
        </p:blipFill>
        <p:spPr bwMode="auto">
          <a:xfrm>
            <a:off x="1504950" y="1144588"/>
            <a:ext cx="1300162"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3" descr="K. Lisa Yang and Hock E. Tan Institute on Employment and Disability Wordmark"/>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04950" y="3611563"/>
            <a:ext cx="613410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129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42CAD-4C61-420E-8277-15D238FBD54D}"/>
              </a:ext>
            </a:extLst>
          </p:cNvPr>
          <p:cNvSpPr>
            <a:spLocks noGrp="1"/>
          </p:cNvSpPr>
          <p:nvPr>
            <p:ph type="dt" sz="half" idx="10"/>
          </p:nvPr>
        </p:nvSpPr>
        <p:spPr/>
        <p:txBody>
          <a:bodyPr/>
          <a:lstStyle>
            <a:lvl1pPr>
              <a:defRPr/>
            </a:lvl1pPr>
          </a:lstStyle>
          <a:p>
            <a:pPr>
              <a:defRPr/>
            </a:pPr>
            <a:fld id="{6D9055B5-CC98-43F2-A08C-86324AB55AE8}" type="datetime1">
              <a:rPr lang="en-US"/>
              <a:pPr>
                <a:defRPr/>
              </a:pPr>
              <a:t>1/9/2024</a:t>
            </a:fld>
            <a:endParaRPr lang="en-US"/>
          </a:p>
        </p:txBody>
      </p:sp>
      <p:sp>
        <p:nvSpPr>
          <p:cNvPr id="5" name="Footer Placeholder 4">
            <a:extLst>
              <a:ext uri="{FF2B5EF4-FFF2-40B4-BE49-F238E27FC236}">
                <a16:creationId xmlns:a16="http://schemas.microsoft.com/office/drawing/2014/main" id="{DDC73793-4B84-436A-93B3-B63D8A60CCE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A79C8B0-4407-4E6F-A5F1-CD0EBD9F453C}"/>
              </a:ext>
            </a:extLst>
          </p:cNvPr>
          <p:cNvSpPr>
            <a:spLocks noGrp="1"/>
          </p:cNvSpPr>
          <p:nvPr>
            <p:ph type="sldNum" sz="quarter" idx="12"/>
          </p:nvPr>
        </p:nvSpPr>
        <p:spPr/>
        <p:txBody>
          <a:bodyPr/>
          <a:lstStyle>
            <a:lvl1pPr>
              <a:defRPr/>
            </a:lvl1pPr>
          </a:lstStyle>
          <a:p>
            <a:pPr>
              <a:defRPr/>
            </a:pPr>
            <a:fld id="{C35AA5B6-4ECC-4508-A3FA-680C6A837115}" type="slidenum">
              <a:rPr lang="en-US" altLang="en-US"/>
              <a:pPr>
                <a:defRPr/>
              </a:pPr>
              <a:t>‹#›</a:t>
            </a:fld>
            <a:endParaRPr lang="en-US" altLang="en-US"/>
          </a:p>
        </p:txBody>
      </p:sp>
    </p:spTree>
    <p:extLst>
      <p:ext uri="{BB962C8B-B14F-4D97-AF65-F5344CB8AC3E}">
        <p14:creationId xmlns:p14="http://schemas.microsoft.com/office/powerpoint/2010/main" val="2352989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2"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8" descr="Cornell University Crest"/>
          <p:cNvPicPr>
            <a:picLocks noChangeAspect="1"/>
          </p:cNvPicPr>
          <p:nvPr userDrawn="1"/>
        </p:nvPicPr>
        <p:blipFill>
          <a:blip r:embed="rId3">
            <a:extLst>
              <a:ext uri="{28A0092B-C50C-407E-A947-70E740481C1C}">
                <a14:useLocalDpi xmlns:a14="http://schemas.microsoft.com/office/drawing/2010/main" val="0"/>
              </a:ext>
            </a:extLst>
          </a:blip>
          <a:srcRect r="72186"/>
          <a:stretch>
            <a:fillRect/>
          </a:stretch>
        </p:blipFill>
        <p:spPr bwMode="auto">
          <a:xfrm>
            <a:off x="1443038" y="1143000"/>
            <a:ext cx="1300162"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3" descr="K. Lisa Yang and Hock E. Tan Institute on Employment and Disability Wordmark"/>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04950" y="3611563"/>
            <a:ext cx="613410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1648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5" name="Rectangle 5"/>
          <p:cNvSpPr>
            <a:spLocks noGrp="1" noChangeArrowheads="1"/>
          </p:cNvSpPr>
          <p:nvPr>
            <p:ph type="ftr" sz="quarter" idx="11"/>
          </p:nvPr>
        </p:nvSpPr>
        <p:spPr/>
        <p:txBody>
          <a:bodyPr/>
          <a:lstStyle>
            <a:lvl1pPr>
              <a:defRPr>
                <a:ea typeface="MS PGothic" panose="020B0600070205080204" pitchFamily="34" charset="-128"/>
              </a:defRPr>
            </a:lvl1pPr>
          </a:lstStyle>
          <a:p>
            <a:pPr>
              <a:defRPr/>
            </a:pPr>
            <a:r>
              <a:rPr lang="en-US" altLang="en-US" dirty="0"/>
              <a:t>© 2022 Yang-Tan Institute on Employment and Disability, ILR School, Cornell University</a:t>
            </a:r>
          </a:p>
          <a:p>
            <a:pPr>
              <a:defRPr/>
            </a:pPr>
            <a:endParaRPr lang="en-US" altLang="en-US" dirty="0"/>
          </a:p>
        </p:txBody>
      </p:sp>
      <p:sp>
        <p:nvSpPr>
          <p:cNvPr id="6" name="Rectangle 6"/>
          <p:cNvSpPr>
            <a:spLocks noGrp="1" noChangeArrowheads="1"/>
          </p:cNvSpPr>
          <p:nvPr>
            <p:ph type="sldNum" sz="quarter" idx="12"/>
          </p:nvPr>
        </p:nvSpPr>
        <p:spPr/>
        <p:txBody>
          <a:bodyPr/>
          <a:lstStyle>
            <a:lvl1pPr>
              <a:defRPr>
                <a:ea typeface="MS PGothic" panose="020B0600070205080204" pitchFamily="34" charset="-128"/>
              </a:defRPr>
            </a:lvl1pPr>
          </a:lstStyle>
          <a:p>
            <a:pPr>
              <a:defRPr/>
            </a:pPr>
            <a:fld id="{1524E0F7-0E4F-4F4B-B650-AA542CBFBF50}" type="slidenum">
              <a:rPr lang="en-US" altLang="en-US"/>
              <a:pPr>
                <a:defRPr/>
              </a:pPr>
              <a:t>‹#›</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2879537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Rectangle 3"/>
          <p:cNvSpPr>
            <a:spLocks noGrp="1" noChangeArrowheads="1"/>
          </p:cNvSpPr>
          <p:nvPr>
            <p:ph idx="1"/>
          </p:nvPr>
        </p:nvSpPr>
        <p:spPr bwMode="auto">
          <a:xfrm>
            <a:off x="685800" y="2527300"/>
            <a:ext cx="7772400" cy="372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endParaRPr lang="en-US" altLang="en-US" noProof="0" dirty="0"/>
          </a:p>
        </p:txBody>
      </p:sp>
      <p:sp>
        <p:nvSpPr>
          <p:cNvPr id="6" name="Rectangle 6"/>
          <p:cNvSpPr>
            <a:spLocks noGrp="1" noChangeArrowheads="1"/>
          </p:cNvSpPr>
          <p:nvPr>
            <p:ph type="sldNum" sz="quarter" idx="12"/>
          </p:nvPr>
        </p:nvSpPr>
        <p:spPr/>
        <p:txBody>
          <a:bodyPr/>
          <a:lstStyle>
            <a:lvl1pPr>
              <a:defRPr>
                <a:ea typeface="MS PGothic" panose="020B0600070205080204" pitchFamily="34" charset="-128"/>
              </a:defRPr>
            </a:lvl1pPr>
          </a:lstStyle>
          <a:p>
            <a:pPr>
              <a:defRPr/>
            </a:pPr>
            <a:fld id="{5C9433AA-7926-448E-A951-73345C672D63}" type="slidenum">
              <a:rPr lang="en-US" altLang="en-US"/>
              <a:pPr>
                <a:defRPr/>
              </a:pPr>
              <a:t>‹#›</a:t>
            </a:fld>
            <a:endParaRPr lang="en-US" altLang="en-US" sz="1400" dirty="0">
              <a:latin typeface="Times" panose="02020603050405020304" pitchFamily="18" charset="0"/>
            </a:endParaRPr>
          </a:p>
        </p:txBody>
      </p:sp>
      <p:sp>
        <p:nvSpPr>
          <p:cNvPr id="5" name="Rectangle 5"/>
          <p:cNvSpPr>
            <a:spLocks noGrp="1" noChangeArrowheads="1"/>
          </p:cNvSpPr>
          <p:nvPr>
            <p:ph type="ftr" sz="quarter" idx="11"/>
          </p:nvPr>
        </p:nvSpPr>
        <p:spPr/>
        <p:txBody>
          <a:bodyPr/>
          <a:lstStyle>
            <a:lvl1pPr>
              <a:defRPr>
                <a:ea typeface="MS PGothic" panose="020B0600070205080204" pitchFamily="34" charset="-128"/>
              </a:defRPr>
            </a:lvl1pPr>
          </a:lstStyle>
          <a:p>
            <a:pPr>
              <a:defRPr/>
            </a:pPr>
            <a:r>
              <a:rPr lang="en-US" altLang="en-US" dirty="0"/>
              <a:t>© 2022 Yang-Tan Institute on Employment and Disability, ILR School, Cornell University</a:t>
            </a:r>
          </a:p>
        </p:txBody>
      </p:sp>
    </p:spTree>
    <p:extLst>
      <p:ext uri="{BB962C8B-B14F-4D97-AF65-F5344CB8AC3E}">
        <p14:creationId xmlns:p14="http://schemas.microsoft.com/office/powerpoint/2010/main" val="451073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2527300"/>
            <a:ext cx="3810000" cy="372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527300"/>
            <a:ext cx="3810000" cy="3721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2"/>
          <p:cNvSpPr>
            <a:spLocks noGrp="1" noChangeArrowheads="1"/>
          </p:cNvSpPr>
          <p:nvPr>
            <p:ph type="title"/>
          </p:nvPr>
        </p:nvSpPr>
        <p:spPr bwMode="auto">
          <a:xfrm>
            <a:off x="685800" y="1219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altLang="en-US"/>
              <a:t>Click to edit Master title style</a:t>
            </a:r>
          </a:p>
        </p:txBody>
      </p:sp>
      <p:sp>
        <p:nvSpPr>
          <p:cNvPr id="6" name="Footer Placeholder 5"/>
          <p:cNvSpPr>
            <a:spLocks noGrp="1" noChangeArrowheads="1"/>
          </p:cNvSpPr>
          <p:nvPr>
            <p:ph type="ftr" sz="quarter" idx="11"/>
          </p:nvPr>
        </p:nvSpPr>
        <p:spPr/>
        <p:txBody>
          <a:bodyPr/>
          <a:lstStyle>
            <a:lvl1pPr>
              <a:defRPr>
                <a:ea typeface="MS PGothic" panose="020B0600070205080204" pitchFamily="34" charset="-128"/>
              </a:defRPr>
            </a:lvl1pPr>
          </a:lstStyle>
          <a:p>
            <a:pPr>
              <a:defRPr/>
            </a:pPr>
            <a:r>
              <a:rPr lang="en-US" altLang="en-US" dirty="0"/>
              <a:t>© 2022 Yang-Tan Institute on Employment and Disability, ILR School, Cornell University</a:t>
            </a:r>
          </a:p>
          <a:p>
            <a:pPr>
              <a:defRPr/>
            </a:pPr>
            <a:endParaRPr lang="en-US" altLang="en-US" dirty="0"/>
          </a:p>
        </p:txBody>
      </p:sp>
      <p:sp>
        <p:nvSpPr>
          <p:cNvPr id="7" name="Slide Number Placeholder 6"/>
          <p:cNvSpPr>
            <a:spLocks noGrp="1" noChangeArrowheads="1"/>
          </p:cNvSpPr>
          <p:nvPr>
            <p:ph type="sldNum" sz="quarter" idx="12"/>
          </p:nvPr>
        </p:nvSpPr>
        <p:spPr/>
        <p:txBody>
          <a:bodyPr/>
          <a:lstStyle>
            <a:lvl1pPr>
              <a:defRPr>
                <a:ea typeface="MS PGothic" panose="020B0600070205080204" pitchFamily="34" charset="-128"/>
              </a:defRPr>
            </a:lvl1pPr>
          </a:lstStyle>
          <a:p>
            <a:pPr>
              <a:defRPr/>
            </a:pPr>
            <a:fld id="{8EB43CE3-6BDC-4D27-ABC5-5BC9F747C7C4}" type="slidenum">
              <a:rPr lang="en-US" altLang="en-US"/>
              <a:pPr>
                <a:defRPr/>
              </a:pPr>
              <a:t>‹#›</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733401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Rectangle 4"/>
          <p:cNvSpPr>
            <a:spLocks noGrp="1" noChangeArrowheads="1"/>
          </p:cNvSpPr>
          <p:nvPr>
            <p:ph type="dt" sz="half" idx="10"/>
          </p:nvPr>
        </p:nvSpPr>
        <p:spPr>
          <a:xfrm>
            <a:off x="685800" y="6400800"/>
            <a:ext cx="1905000" cy="457200"/>
          </a:xfrm>
          <a:prstGeom prst="rect">
            <a:avLst/>
          </a:prstGeom>
        </p:spPr>
        <p:txBody>
          <a:bodyPr/>
          <a:lstStyle>
            <a:lvl1pPr>
              <a:defRPr>
                <a:ea typeface="MS PGothic" panose="020B0600070205080204" pitchFamily="34" charset="-128"/>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a:defRPr>
                <a:ea typeface="MS PGothic" panose="020B0600070205080204" pitchFamily="34" charset="-128"/>
              </a:defRPr>
            </a:lvl1pPr>
          </a:lstStyle>
          <a:p>
            <a:pPr>
              <a:defRPr/>
            </a:pPr>
            <a:r>
              <a:rPr lang="en-US" altLang="en-US" dirty="0"/>
              <a:t>© 2022 Yang-Tan Institute on Employment and Disability, ILR School, Cornell University</a:t>
            </a:r>
          </a:p>
          <a:p>
            <a:pPr>
              <a:defRPr/>
            </a:pPr>
            <a:endParaRPr lang="en-US" altLang="en-US" dirty="0"/>
          </a:p>
        </p:txBody>
      </p:sp>
      <p:sp>
        <p:nvSpPr>
          <p:cNvPr id="5" name="Rectangle 6"/>
          <p:cNvSpPr>
            <a:spLocks noGrp="1" noChangeArrowheads="1"/>
          </p:cNvSpPr>
          <p:nvPr>
            <p:ph type="sldNum" sz="quarter" idx="12"/>
          </p:nvPr>
        </p:nvSpPr>
        <p:spPr/>
        <p:txBody>
          <a:bodyPr/>
          <a:lstStyle>
            <a:lvl1pPr>
              <a:defRPr>
                <a:ea typeface="MS PGothic" panose="020B0600070205080204" pitchFamily="34" charset="-128"/>
              </a:defRPr>
            </a:lvl1pPr>
          </a:lstStyle>
          <a:p>
            <a:pPr>
              <a:defRPr/>
            </a:pPr>
            <a:fld id="{A86BEEBC-A611-4E19-8742-6E9714897114}" type="slidenum">
              <a:rPr lang="en-US" altLang="en-US"/>
              <a:pPr>
                <a:defRPr/>
              </a:pPr>
              <a:t>‹#›</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443820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400800"/>
            <a:ext cx="1905000" cy="457200"/>
          </a:xfrm>
          <a:prstGeom prst="rect">
            <a:avLst/>
          </a:prstGeom>
        </p:spPr>
        <p:txBody>
          <a:bodyPr/>
          <a:lstStyle>
            <a:lvl1pPr>
              <a:defRPr>
                <a:ea typeface="MS PGothic" panose="020B0600070205080204" pitchFamily="34" charset="-128"/>
              </a:defRPr>
            </a:lvl1pPr>
          </a:lstStyle>
          <a:p>
            <a:pPr>
              <a:defRPr/>
            </a:pPr>
            <a:endParaRPr lang="en-US" altLang="en-US" dirty="0"/>
          </a:p>
        </p:txBody>
      </p:sp>
      <p:sp>
        <p:nvSpPr>
          <p:cNvPr id="3" name="Rectangle 5"/>
          <p:cNvSpPr>
            <a:spLocks noGrp="1" noChangeArrowheads="1"/>
          </p:cNvSpPr>
          <p:nvPr>
            <p:ph type="ftr" sz="quarter" idx="11"/>
          </p:nvPr>
        </p:nvSpPr>
        <p:spPr/>
        <p:txBody>
          <a:bodyPr/>
          <a:lstStyle>
            <a:lvl1pPr>
              <a:defRPr>
                <a:ea typeface="MS PGothic" panose="020B0600070205080204" pitchFamily="34" charset="-128"/>
              </a:defRPr>
            </a:lvl1pPr>
          </a:lstStyle>
          <a:p>
            <a:pPr>
              <a:defRPr/>
            </a:pPr>
            <a:r>
              <a:rPr lang="en-US" altLang="en-US" dirty="0"/>
              <a:t>© 2022 Yang-Tan Institute on Employment and Disability, ILR School, Cornell University</a:t>
            </a:r>
          </a:p>
          <a:p>
            <a:pPr>
              <a:defRPr/>
            </a:pPr>
            <a:endParaRPr lang="en-US" altLang="en-US" dirty="0"/>
          </a:p>
        </p:txBody>
      </p:sp>
      <p:sp>
        <p:nvSpPr>
          <p:cNvPr id="4" name="Rectangle 6"/>
          <p:cNvSpPr>
            <a:spLocks noGrp="1" noChangeArrowheads="1"/>
          </p:cNvSpPr>
          <p:nvPr>
            <p:ph type="sldNum" sz="quarter" idx="12"/>
          </p:nvPr>
        </p:nvSpPr>
        <p:spPr/>
        <p:txBody>
          <a:bodyPr/>
          <a:lstStyle>
            <a:lvl1pPr>
              <a:defRPr>
                <a:ea typeface="MS PGothic" panose="020B0600070205080204" pitchFamily="34" charset="-128"/>
              </a:defRPr>
            </a:lvl1pPr>
          </a:lstStyle>
          <a:p>
            <a:pPr>
              <a:defRPr/>
            </a:pPr>
            <a:fld id="{98EC956D-D2C0-4FF5-8AC0-F89B52A5DAFF}" type="slidenum">
              <a:rPr lang="en-US" altLang="en-US"/>
              <a:pPr>
                <a:defRPr/>
              </a:pPr>
              <a:t>‹#›</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229426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219200"/>
            <a:ext cx="2779713" cy="13144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219200"/>
            <a:ext cx="4883150" cy="4906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2667000"/>
            <a:ext cx="2779713" cy="3459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685800" y="6400800"/>
            <a:ext cx="1905000" cy="457200"/>
          </a:xfrm>
          <a:prstGeom prst="rect">
            <a:avLst/>
          </a:prstGeom>
        </p:spPr>
        <p:txBody>
          <a:bodyPr/>
          <a:lstStyle>
            <a:lvl1pPr>
              <a:defRPr>
                <a:ea typeface="MS PGothic" panose="020B0600070205080204" pitchFamily="34" charset="-128"/>
              </a:defRPr>
            </a:lvl1pPr>
          </a:lstStyle>
          <a:p>
            <a:pPr>
              <a:defRPr/>
            </a:pPr>
            <a:endParaRPr lang="en-US" altLang="en-US" dirty="0"/>
          </a:p>
        </p:txBody>
      </p:sp>
      <p:sp>
        <p:nvSpPr>
          <p:cNvPr id="6" name="Footer Placeholder 5"/>
          <p:cNvSpPr>
            <a:spLocks noGrp="1" noChangeArrowheads="1"/>
          </p:cNvSpPr>
          <p:nvPr>
            <p:ph type="ftr" sz="quarter" idx="11"/>
          </p:nvPr>
        </p:nvSpPr>
        <p:spPr/>
        <p:txBody>
          <a:bodyPr/>
          <a:lstStyle>
            <a:lvl1pPr>
              <a:defRPr>
                <a:ea typeface="MS PGothic" panose="020B0600070205080204" pitchFamily="34" charset="-128"/>
              </a:defRPr>
            </a:lvl1pPr>
          </a:lstStyle>
          <a:p>
            <a:pPr>
              <a:defRPr/>
            </a:pPr>
            <a:endParaRPr lang="en-US" altLang="en-US"/>
          </a:p>
        </p:txBody>
      </p:sp>
      <p:sp>
        <p:nvSpPr>
          <p:cNvPr id="7" name="Slide Number Placeholder 6"/>
          <p:cNvSpPr>
            <a:spLocks noGrp="1" noChangeArrowheads="1"/>
          </p:cNvSpPr>
          <p:nvPr>
            <p:ph type="sldNum" sz="quarter" idx="12"/>
          </p:nvPr>
        </p:nvSpPr>
        <p:spPr/>
        <p:txBody>
          <a:bodyPr/>
          <a:lstStyle>
            <a:lvl1pPr>
              <a:defRPr>
                <a:ea typeface="MS PGothic" panose="020B0600070205080204" pitchFamily="34" charset="-128"/>
              </a:defRPr>
            </a:lvl1pPr>
          </a:lstStyle>
          <a:p>
            <a:pPr>
              <a:defRPr/>
            </a:pPr>
            <a:fld id="{E2DF7A92-694A-4F61-805F-BFD362CC6C13}" type="slidenum">
              <a:rPr lang="en-US" altLang="en-US"/>
              <a:pPr>
                <a:defRPr/>
              </a:pPr>
              <a:t>‹#›</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1983845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7" name="Rectangle 3"/>
          <p:cNvSpPr>
            <a:spLocks noGrp="1" noChangeArrowheads="1"/>
          </p:cNvSpPr>
          <p:nvPr>
            <p:ph idx="1"/>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endParaRPr lang="en-US" altLang="en-US" noProof="0" dirty="0"/>
          </a:p>
        </p:txBody>
      </p:sp>
      <p:sp>
        <p:nvSpPr>
          <p:cNvPr id="4" name="Rectangle 5"/>
          <p:cNvSpPr>
            <a:spLocks noGrp="1" noChangeArrowheads="1"/>
          </p:cNvSpPr>
          <p:nvPr>
            <p:ph type="ftr" sz="quarter" idx="11"/>
          </p:nvPr>
        </p:nvSpPr>
        <p:spPr/>
        <p:txBody>
          <a:bodyPr/>
          <a:lstStyle>
            <a:lvl1pPr>
              <a:defRPr>
                <a:ea typeface="MS PGothic" panose="020B0600070205080204" pitchFamily="34" charset="-128"/>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a:defRPr>
                <a:ea typeface="MS PGothic" panose="020B0600070205080204" pitchFamily="34" charset="-128"/>
              </a:defRPr>
            </a:lvl1pPr>
          </a:lstStyle>
          <a:p>
            <a:pPr>
              <a:defRPr/>
            </a:pPr>
            <a:fld id="{C3434E42-738A-4C58-9EAF-DDAA6FD0EF81}" type="slidenum">
              <a:rPr lang="en-US" altLang="en-US"/>
              <a:pPr>
                <a:defRPr/>
              </a:pPr>
              <a:t>‹#›</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3538565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1219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685800" y="2527300"/>
            <a:ext cx="7772400" cy="372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28956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solidFill>
                  <a:srgbClr val="000000"/>
                </a:solidFill>
                <a:latin typeface="+mn-lt"/>
                <a:ea typeface="+mn-ea"/>
              </a:defRPr>
            </a:lvl1pPr>
          </a:lstStyle>
          <a:p>
            <a:pPr>
              <a:defRPr/>
            </a:pPr>
            <a:r>
              <a:rPr lang="en-US" altLang="en-US" dirty="0"/>
              <a:t>© 2022 Yang-Tan Institute on Employment and Disability, ILR School, Cornell University</a:t>
            </a:r>
          </a:p>
          <a:p>
            <a:pPr>
              <a:defRPr/>
            </a:pPr>
            <a:endParaRPr lang="en-US" alt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000000"/>
                </a:solidFill>
                <a:latin typeface="Arial" panose="020B0604020202020204" pitchFamily="34" charset="0"/>
                <a:ea typeface="+mn-ea"/>
              </a:defRPr>
            </a:lvl1pPr>
          </a:lstStyle>
          <a:p>
            <a:pPr>
              <a:defRPr/>
            </a:pPr>
            <a:fld id="{54401CF6-2005-492D-82D5-FFD1735F9375}" type="slidenum">
              <a:rPr lang="en-US" altLang="en-US"/>
              <a:pPr>
                <a:defRPr/>
              </a:pPr>
              <a:t>‹#›</a:t>
            </a:fld>
            <a:endParaRPr lang="en-US" altLang="en-US" sz="1400" dirty="0">
              <a:latin typeface="Times" panose="02020603050405020304" pitchFamily="18" charset="0"/>
            </a:endParaRPr>
          </a:p>
        </p:txBody>
      </p:sp>
      <p:sp>
        <p:nvSpPr>
          <p:cNvPr id="9" name="Rectangle 8"/>
          <p:cNvSpPr/>
          <p:nvPr userDrawn="1"/>
        </p:nvSpPr>
        <p:spPr>
          <a:xfrm>
            <a:off x="0" y="0"/>
            <a:ext cx="9144000" cy="933450"/>
          </a:xfrm>
          <a:prstGeom prst="rect">
            <a:avLst/>
          </a:prstGeom>
          <a:solidFill>
            <a:srgbClr val="B31B1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FFFFFF"/>
              </a:solidFill>
            </a:endParaRPr>
          </a:p>
        </p:txBody>
      </p:sp>
      <p:pic>
        <p:nvPicPr>
          <p:cNvPr id="2056" name="Picture 9" descr="Cornell University Crest"/>
          <p:cNvPicPr>
            <a:picLocks noChangeAspect="1"/>
          </p:cNvPicPr>
          <p:nvPr userDrawn="1"/>
        </p:nvPicPr>
        <p:blipFill>
          <a:blip r:embed="rId12">
            <a:extLst>
              <a:ext uri="{28A0092B-C50C-407E-A947-70E740481C1C}">
                <a14:useLocalDpi xmlns:a14="http://schemas.microsoft.com/office/drawing/2010/main" val="0"/>
              </a:ext>
            </a:extLst>
          </a:blip>
          <a:srcRect r="72186"/>
          <a:stretch>
            <a:fillRect/>
          </a:stretch>
        </p:blipFill>
        <p:spPr bwMode="auto">
          <a:xfrm>
            <a:off x="8153400" y="71438"/>
            <a:ext cx="8096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1" descr="K. Lisa Yang and Hock E. Tan Institute on Employment and Disability Wordmark"/>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81000" y="249238"/>
            <a:ext cx="3181350"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ILR School Wordmark">
            <a:extLst>
              <a:ext uri="{FF2B5EF4-FFF2-40B4-BE49-F238E27FC236}">
                <a16:creationId xmlns:a16="http://schemas.microsoft.com/office/drawing/2014/main" id="{A4D2A6CB-077D-46E1-A758-1BA98422074F}"/>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09600" y="6389687"/>
            <a:ext cx="1809750" cy="438150"/>
          </a:xfrm>
          <a:prstGeom prst="rect">
            <a:avLst/>
          </a:prstGeom>
        </p:spPr>
      </p:pic>
    </p:spTree>
    <p:extLst>
      <p:ext uri="{BB962C8B-B14F-4D97-AF65-F5344CB8AC3E}">
        <p14:creationId xmlns:p14="http://schemas.microsoft.com/office/powerpoint/2010/main" val="303300635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Lst>
  <p:hf hdr="0" ftr="0" dt="0"/>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eaLnBrk="1" fontAlgn="base" hangingPunct="1">
        <a:spcBef>
          <a:spcPct val="0"/>
        </a:spcBef>
        <a:spcAft>
          <a:spcPct val="0"/>
        </a:spcAft>
        <a:defRPr sz="3200" b="1">
          <a:solidFill>
            <a:schemeClr val="tx1"/>
          </a:solidFill>
          <a:latin typeface="Arial" charset="0"/>
        </a:defRPr>
      </a:lvl6pPr>
      <a:lvl7pPr marL="914400" algn="l" rtl="0" eaLnBrk="1" fontAlgn="base" hangingPunct="1">
        <a:spcBef>
          <a:spcPct val="0"/>
        </a:spcBef>
        <a:spcAft>
          <a:spcPct val="0"/>
        </a:spcAft>
        <a:defRPr sz="3200" b="1">
          <a:solidFill>
            <a:schemeClr val="tx1"/>
          </a:solidFill>
          <a:latin typeface="Arial" charset="0"/>
        </a:defRPr>
      </a:lvl7pPr>
      <a:lvl8pPr marL="1371600" algn="l" rtl="0" eaLnBrk="1" fontAlgn="base" hangingPunct="1">
        <a:spcBef>
          <a:spcPct val="0"/>
        </a:spcBef>
        <a:spcAft>
          <a:spcPct val="0"/>
        </a:spcAft>
        <a:defRPr sz="3200" b="1">
          <a:solidFill>
            <a:schemeClr val="tx1"/>
          </a:solidFill>
          <a:latin typeface="Arial" charset="0"/>
        </a:defRPr>
      </a:lvl8pPr>
      <a:lvl9pPr marL="1828800" algn="l" rtl="0" eaLnBrk="1" fontAlgn="base" hangingPunct="1">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mb23@cornell.edu"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ecommons.cornell.edu/handle/1813/104223"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ecommons.cornell.edu/handle/1813/104223"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ecommons.cornell.edu/handle/1813/104223"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ecommons.cornell.edu/handle/1813/104223"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production-askearn-org.s3.amazonaws.com/EARN_Explainer_Job_Descriptions_Checklist_ab47437635.pdf" TargetMode="External"/><Relationship Id="rId2" Type="http://schemas.openxmlformats.org/officeDocument/2006/relationships/hyperlink" Target="https://production-askearn-org.s3.amazonaws.com/EARN_2020_Online_Recruitment_Outreach_Disability_Research_Based_Practices_d5f8f3154a.pdf" TargetMode="External"/><Relationship Id="rId1" Type="http://schemas.openxmlformats.org/officeDocument/2006/relationships/slideLayout" Target="../slideLayouts/slideLayout4.xml"/><Relationship Id="rId6" Type="http://schemas.openxmlformats.org/officeDocument/2006/relationships/hyperlink" Target="https://askearn.org/page/inclusive-branding-and-messaging" TargetMode="External"/><Relationship Id="rId5" Type="http://schemas.openxmlformats.org/officeDocument/2006/relationships/hyperlink" Target="https://production-askearn-org.s3.amazonaws.com/EARN_2021_Tool_Job_Seeker_Observations_9210d2a7f0.pdf" TargetMode="External"/><Relationship Id="rId4" Type="http://schemas.openxmlformats.org/officeDocument/2006/relationships/hyperlink" Target="https://production-askearn-org.s3.amazonaws.com/EARN_Career_Pages_Checklist_bc6e290e2f.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ecommons.cornell.edu/handle/1813/104223" TargetMode="External"/><Relationship Id="rId2" Type="http://schemas.openxmlformats.org/officeDocument/2006/relationships/hyperlink" Target="https://projectionsinc.com/neurodiversity-in-the-workplace/" TargetMode="External"/><Relationship Id="rId1" Type="http://schemas.openxmlformats.org/officeDocument/2006/relationships/slideLayout" Target="../slideLayouts/slideLayout3.xml"/><Relationship Id="rId6" Type="http://schemas.openxmlformats.org/officeDocument/2006/relationships/hyperlink" Target="https://askearn.org/page/neurodiversity-work-employer-roundtable" TargetMode="External"/><Relationship Id="rId5" Type="http://schemas.openxmlformats.org/officeDocument/2006/relationships/hyperlink" Target="https://askearn.org/page/neurodiversity-in-the-workplace" TargetMode="External"/><Relationship Id="rId4" Type="http://schemas.openxmlformats.org/officeDocument/2006/relationships/hyperlink" Target="https://ecommons.cornell.edu/handle/1813/7282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xsfml3yVh1g" TargetMode="External"/><Relationship Id="rId2" Type="http://schemas.openxmlformats.org/officeDocument/2006/relationships/slideLayout" Target="../slideLayouts/slideLayout3.xml"/><Relationship Id="rId1" Type="http://schemas.openxmlformats.org/officeDocument/2006/relationships/video" Target="https://www.youtube.com/embed/xsfml3yVh1g" TargetMode="Externa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213418" y="1040489"/>
            <a:ext cx="8878529" cy="628397"/>
          </a:xfrm>
          <a:prstGeom prst="rect">
            <a:avLst/>
          </a:prstGeom>
        </p:spPr>
        <p:txBody>
          <a:bodyPr spcFirstLastPara="1" vert="horz" wrap="square" lIns="91425" tIns="91425" rIns="91425" bIns="91425" numCol="1" anchor="t" anchorCtr="0" compatLnSpc="1">
            <a:prstTxWarp prst="textNoShape">
              <a:avLst/>
            </a:prstTxWarp>
            <a:noAutofit/>
          </a:bodyPr>
          <a:lstStyle/>
          <a:p>
            <a:r>
              <a:rPr lang="en-US" sz="4000" dirty="0"/>
              <a:t>Neurodiversity in the Workplace</a:t>
            </a:r>
            <a:endParaRPr sz="4000" dirty="0">
              <a:solidFill>
                <a:srgbClr val="000000"/>
              </a:solidFill>
            </a:endParaRPr>
          </a:p>
        </p:txBody>
      </p:sp>
      <p:sp>
        <p:nvSpPr>
          <p:cNvPr id="81" name="Google Shape;81;p13"/>
          <p:cNvSpPr txBox="1">
            <a:spLocks noGrp="1"/>
          </p:cNvSpPr>
          <p:nvPr>
            <p:ph type="subTitle" idx="1"/>
          </p:nvPr>
        </p:nvSpPr>
        <p:spPr>
          <a:xfrm>
            <a:off x="634481" y="2139481"/>
            <a:ext cx="8210939" cy="4196005"/>
          </a:xfrm>
          <a:prstGeom prst="rect">
            <a:avLst/>
          </a:prstGeom>
        </p:spPr>
        <p:txBody>
          <a:bodyPr spcFirstLastPara="1" vert="horz" wrap="square" lIns="91425" tIns="91425" rIns="91425" bIns="91425" numCol="1" anchor="t" anchorCtr="0" compatLnSpc="1">
            <a:prstTxWarp prst="textNoShape">
              <a:avLst/>
            </a:prstTxWarp>
            <a:noAutofit/>
          </a:bodyPr>
          <a:lstStyle/>
          <a:p>
            <a:r>
              <a:rPr lang="en-US" sz="2800" i="1" dirty="0"/>
              <a:t>Susanne M. </a:t>
            </a:r>
            <a:r>
              <a:rPr lang="en-US" sz="2800" i="1" dirty="0" err="1"/>
              <a:t>Bruyère</a:t>
            </a:r>
            <a:r>
              <a:rPr lang="en-US" sz="2800" i="1" dirty="0"/>
              <a:t> </a:t>
            </a:r>
            <a:r>
              <a:rPr lang="en-US" sz="2800" dirty="0">
                <a:hlinkClick r:id="rId3"/>
              </a:rPr>
              <a:t>smb23@cornell.edu</a:t>
            </a:r>
            <a:r>
              <a:rPr lang="en-US" sz="2800" dirty="0"/>
              <a:t> </a:t>
            </a:r>
          </a:p>
          <a:p>
            <a:r>
              <a:rPr lang="en-US" sz="2000" dirty="0"/>
              <a:t>Professor of Disability Studies and Academic Director, </a:t>
            </a:r>
          </a:p>
          <a:p>
            <a:r>
              <a:rPr lang="en-US" sz="2000" dirty="0"/>
              <a:t>Yang-Tan Institute on Employment and Disability, ILR School</a:t>
            </a:r>
          </a:p>
          <a:p>
            <a:r>
              <a:rPr lang="en-US" sz="2800" b="1" i="1" dirty="0">
                <a:solidFill>
                  <a:srgbClr val="000000"/>
                </a:solidFill>
              </a:rPr>
              <a:t>IDEA Webinar</a:t>
            </a:r>
          </a:p>
          <a:p>
            <a:r>
              <a:rPr lang="en-US" sz="2800" b="1" dirty="0">
                <a:solidFill>
                  <a:srgbClr val="000000"/>
                </a:solidFill>
              </a:rPr>
              <a:t>Friday, January 26, 2024</a:t>
            </a:r>
          </a:p>
          <a:p>
            <a:r>
              <a:rPr lang="en-US" sz="2800" b="1" dirty="0">
                <a:solidFill>
                  <a:srgbClr val="000000"/>
                </a:solidFill>
              </a:rPr>
              <a:t>12:00-1:00pm Eastern</a:t>
            </a:r>
          </a:p>
        </p:txBody>
      </p:sp>
      <p:sp>
        <p:nvSpPr>
          <p:cNvPr id="2" name="Slide Number Placeholder 1"/>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52D7475-DBE6-4D50-8557-D6D40F0C041E}" type="slidenum">
              <a:rPr kumimoji="0" lang="en-US" altLang="en-US" sz="75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a:t>
            </a:fld>
            <a:endParaRPr kumimoji="0" lang="en-US" altLang="en-US" sz="1050" b="0" i="0" u="none" strike="noStrike" kern="1200" cap="none" spc="0" normalizeH="0" baseline="0" noProof="0">
              <a:ln>
                <a:noFill/>
              </a:ln>
              <a:solidFill>
                <a:srgbClr val="000000"/>
              </a:solidFill>
              <a:effectLst/>
              <a:uLnTx/>
              <a:uFillTx/>
              <a:latin typeface="Times" panose="02020603050405020304" pitchFamily="18" charset="0"/>
              <a:ea typeface="+mn-ea"/>
              <a:cs typeface="+mn-cs"/>
            </a:endParaRPr>
          </a:p>
        </p:txBody>
      </p:sp>
    </p:spTree>
    <p:extLst>
      <p:ext uri="{BB962C8B-B14F-4D97-AF65-F5344CB8AC3E}">
        <p14:creationId xmlns:p14="http://schemas.microsoft.com/office/powerpoint/2010/main" val="3029367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3EB6-3661-499D-83CF-F82FC0797800}"/>
              </a:ext>
            </a:extLst>
          </p:cNvPr>
          <p:cNvSpPr>
            <a:spLocks noGrp="1"/>
          </p:cNvSpPr>
          <p:nvPr>
            <p:ph type="ctrTitle"/>
          </p:nvPr>
        </p:nvSpPr>
        <p:spPr>
          <a:xfrm>
            <a:off x="685800" y="914401"/>
            <a:ext cx="7772400" cy="762000"/>
          </a:xfrm>
        </p:spPr>
        <p:txBody>
          <a:bodyPr/>
          <a:lstStyle/>
          <a:p>
            <a:r>
              <a:rPr lang="en-US" sz="3600" dirty="0"/>
              <a:t>Preparing the Workplace</a:t>
            </a:r>
          </a:p>
        </p:txBody>
      </p:sp>
      <p:sp>
        <p:nvSpPr>
          <p:cNvPr id="3" name="Subtitle 2">
            <a:extLst>
              <a:ext uri="{FF2B5EF4-FFF2-40B4-BE49-F238E27FC236}">
                <a16:creationId xmlns:a16="http://schemas.microsoft.com/office/drawing/2014/main" id="{CCF10897-33EA-41D4-9574-BDA6A1728972}"/>
              </a:ext>
            </a:extLst>
          </p:cNvPr>
          <p:cNvSpPr>
            <a:spLocks noGrp="1"/>
          </p:cNvSpPr>
          <p:nvPr>
            <p:ph type="subTitle" idx="1"/>
          </p:nvPr>
        </p:nvSpPr>
        <p:spPr>
          <a:xfrm>
            <a:off x="381000" y="1645921"/>
            <a:ext cx="8229600" cy="4724399"/>
          </a:xfrm>
        </p:spPr>
        <p:txBody>
          <a:bodyPr/>
          <a:lstStyle/>
          <a:p>
            <a:pPr marL="342900" indent="-342900" algn="l">
              <a:buFont typeface="Arial" panose="020B0604020202020204" pitchFamily="34" charset="0"/>
              <a:buChar char="•"/>
            </a:pPr>
            <a:r>
              <a:rPr lang="en-US" dirty="0"/>
              <a:t>Workplace climate for neurodiversity inclusion</a:t>
            </a:r>
          </a:p>
          <a:p>
            <a:pPr marL="342900" indent="-342900" algn="l">
              <a:buFont typeface="Arial" panose="020B0604020202020204" pitchFamily="34" charset="0"/>
              <a:buChar char="•"/>
            </a:pPr>
            <a:r>
              <a:rPr lang="en-US" dirty="0"/>
              <a:t>Anticipate needed processes across the employment process – </a:t>
            </a:r>
          </a:p>
          <a:p>
            <a:pPr marL="800100" lvl="1" indent="-342900" algn="l">
              <a:buFont typeface="Courier New" panose="02070309020205020404" pitchFamily="49" charset="0"/>
              <a:buChar char="o"/>
            </a:pPr>
            <a:r>
              <a:rPr lang="en-US" dirty="0"/>
              <a:t>Recruitment (human capital)</a:t>
            </a:r>
          </a:p>
          <a:p>
            <a:pPr marL="800100" lvl="1" indent="-342900" algn="l">
              <a:buFont typeface="Courier New" panose="02070309020205020404" pitchFamily="49" charset="0"/>
              <a:buChar char="o"/>
            </a:pPr>
            <a:r>
              <a:rPr lang="en-US" dirty="0"/>
              <a:t>Selection, interviewing, making a good job match</a:t>
            </a:r>
          </a:p>
          <a:p>
            <a:pPr marL="800100" lvl="1" indent="-342900" algn="l">
              <a:buFont typeface="Courier New" panose="02070309020205020404" pitchFamily="49" charset="0"/>
              <a:buChar char="o"/>
            </a:pPr>
            <a:r>
              <a:rPr lang="en-US" dirty="0"/>
              <a:t>Job design, accommodations</a:t>
            </a:r>
          </a:p>
          <a:p>
            <a:pPr marL="800100" lvl="1" indent="-342900" algn="l">
              <a:buFont typeface="Courier New" panose="02070309020205020404" pitchFamily="49" charset="0"/>
              <a:buChar char="o"/>
            </a:pPr>
            <a:r>
              <a:rPr lang="en-US" dirty="0"/>
              <a:t>Career development and retention (training/development)</a:t>
            </a:r>
          </a:p>
          <a:p>
            <a:pPr marL="800100" lvl="1" indent="-342900" algn="l">
              <a:buFont typeface="Courier New" panose="02070309020205020404" pitchFamily="49" charset="0"/>
              <a:buChar char="o"/>
            </a:pPr>
            <a:r>
              <a:rPr lang="en-US" dirty="0"/>
              <a:t>Compensation and benefits</a:t>
            </a:r>
          </a:p>
          <a:p>
            <a:pPr marL="800100" lvl="1" indent="-342900" algn="l">
              <a:buFont typeface="Courier New" panose="02070309020205020404" pitchFamily="49" charset="0"/>
              <a:buChar char="o"/>
            </a:pPr>
            <a:r>
              <a:rPr lang="en-US" dirty="0"/>
              <a:t>Employee relations </a:t>
            </a:r>
          </a:p>
          <a:p>
            <a:pPr marL="800100" lvl="1" indent="-342900" algn="l">
              <a:buFont typeface="Courier New" panose="02070309020205020404" pitchFamily="49" charset="0"/>
              <a:buChar char="o"/>
            </a:pPr>
            <a:r>
              <a:rPr lang="en-US" dirty="0"/>
              <a:t>Health and safety </a:t>
            </a:r>
          </a:p>
          <a:p>
            <a:pPr marL="800100" lvl="1" indent="-342900" algn="l">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484DE30-281D-4023-870C-5574C23013E4}"/>
              </a:ext>
            </a:extLst>
          </p:cNvPr>
          <p:cNvSpPr>
            <a:spLocks noGrp="1"/>
          </p:cNvSpPr>
          <p:nvPr>
            <p:ph type="sldNum" sz="quarter" idx="12"/>
          </p:nvPr>
        </p:nvSpPr>
        <p:spPr/>
        <p:txBody>
          <a:bodyPr/>
          <a:lstStyle/>
          <a:p>
            <a:pPr>
              <a:defRPr/>
            </a:pPr>
            <a:fld id="{1524E0F7-0E4F-4F4B-B650-AA542CBFBF50}" type="slidenum">
              <a:rPr lang="en-US" altLang="en-US" smtClean="0"/>
              <a:pPr>
                <a:defRPr/>
              </a:pPr>
              <a:t>10</a:t>
            </a:fld>
            <a:endParaRPr lang="en-US" altLang="en-US" sz="1400" dirty="0">
              <a:latin typeface="Times" panose="02020603050405020304" pitchFamily="18" charset="0"/>
            </a:endParaRPr>
          </a:p>
        </p:txBody>
      </p:sp>
      <p:sp>
        <p:nvSpPr>
          <p:cNvPr id="5" name="Rectangle 4">
            <a:extLst>
              <a:ext uri="{FF2B5EF4-FFF2-40B4-BE49-F238E27FC236}">
                <a16:creationId xmlns:a16="http://schemas.microsoft.com/office/drawing/2014/main" id="{F713795D-BCA7-42C0-96AB-C9A007B6AE91}"/>
              </a:ext>
            </a:extLst>
          </p:cNvPr>
          <p:cNvSpPr/>
          <p:nvPr/>
        </p:nvSpPr>
        <p:spPr>
          <a:xfrm>
            <a:off x="2438400" y="6581775"/>
            <a:ext cx="6172200" cy="276225"/>
          </a:xfrm>
          <a:prstGeom prst="rect">
            <a:avLst/>
          </a:prstGeom>
        </p:spPr>
        <p:txBody>
          <a:bodyPr>
            <a:spAutoFit/>
          </a:bodyPr>
          <a:lstStyle/>
          <a:p>
            <a:pPr>
              <a:defRPr/>
            </a:pPr>
            <a:r>
              <a:rPr lang="en-US" sz="1200" dirty="0">
                <a:latin typeface="+mn-lt"/>
                <a:ea typeface="ＭＳ Ｐゴシック" panose="020B0600070205080204" pitchFamily="34" charset="-128"/>
              </a:rPr>
              <a:t>© 2024 Cornell University, ILR School, Yang-Tan Institute on Employment and Disability</a:t>
            </a:r>
          </a:p>
        </p:txBody>
      </p:sp>
    </p:spTree>
    <p:extLst>
      <p:ext uri="{BB962C8B-B14F-4D97-AF65-F5344CB8AC3E}">
        <p14:creationId xmlns:p14="http://schemas.microsoft.com/office/powerpoint/2010/main" val="1728541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108" y="914401"/>
            <a:ext cx="7971692" cy="714374"/>
          </a:xfrm>
        </p:spPr>
        <p:txBody>
          <a:bodyPr/>
          <a:lstStyle/>
          <a:p>
            <a:pPr algn="ctr"/>
            <a:r>
              <a:rPr lang="en-US" sz="4000" dirty="0"/>
              <a:t>Where is the Program Situated?</a:t>
            </a:r>
          </a:p>
        </p:txBody>
      </p:sp>
      <p:sp>
        <p:nvSpPr>
          <p:cNvPr id="3" name="Subtitle 2"/>
          <p:cNvSpPr>
            <a:spLocks noGrp="1"/>
          </p:cNvSpPr>
          <p:nvPr>
            <p:ph idx="1"/>
          </p:nvPr>
        </p:nvSpPr>
        <p:spPr>
          <a:xfrm>
            <a:off x="427892" y="1628775"/>
            <a:ext cx="8001000" cy="4467225"/>
          </a:xfrm>
        </p:spPr>
        <p:txBody>
          <a:bodyPr/>
          <a:lstStyle/>
          <a:p>
            <a:pPr marL="0" indent="0" algn="l">
              <a:buNone/>
            </a:pPr>
            <a:r>
              <a:rPr lang="en-US" sz="2600" dirty="0"/>
              <a:t>What might be the strengths and drawbacks/weaknesses of situating the program in the following departments:</a:t>
            </a:r>
          </a:p>
          <a:p>
            <a:pPr marL="463550" indent="-238125"/>
            <a:r>
              <a:rPr lang="en-US" sz="2400" dirty="0"/>
              <a:t>Human capital/talent management?</a:t>
            </a:r>
          </a:p>
          <a:p>
            <a:pPr marL="463550" indent="-238125"/>
            <a:r>
              <a:rPr lang="en-US" sz="2400" dirty="0"/>
              <a:t>Diversity and inclusion?</a:t>
            </a:r>
          </a:p>
          <a:p>
            <a:pPr marL="463550" indent="-238125"/>
            <a:r>
              <a:rPr lang="en-US" sz="2400" dirty="0"/>
              <a:t>EEO/employment/labor relations?</a:t>
            </a:r>
          </a:p>
          <a:p>
            <a:pPr marL="463550" indent="-238125"/>
            <a:r>
              <a:rPr lang="en-US" sz="2400" dirty="0"/>
              <a:t>Specific job/task/content area?</a:t>
            </a:r>
          </a:p>
          <a:p>
            <a:pPr marL="463550" indent="-238125"/>
            <a:r>
              <a:rPr lang="en-US" sz="2400" dirty="0"/>
              <a:t>Health and safety/occupational health?</a:t>
            </a:r>
          </a:p>
          <a:p>
            <a:pPr marL="463550" indent="-238125"/>
            <a:r>
              <a:rPr lang="en-US" sz="2400" dirty="0"/>
              <a:t>Disability case management?</a:t>
            </a:r>
          </a:p>
          <a:p>
            <a:pPr marL="463550" indent="-238125"/>
            <a:r>
              <a:rPr lang="en-US" sz="2400" dirty="0"/>
              <a:t>Accommodation unit?</a:t>
            </a:r>
          </a:p>
          <a:p>
            <a:pPr marL="342900"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D52D7475-DBE6-4D50-8557-D6D40F0C041E}" type="slidenum">
              <a:rPr lang="en-US" altLang="en-US" smtClean="0"/>
              <a:pPr>
                <a:defRPr/>
              </a:pPr>
              <a:t>11</a:t>
            </a:fld>
            <a:endParaRPr lang="en-US" altLang="en-US" sz="1400">
              <a:latin typeface="Times" panose="02020603050405020304" pitchFamily="18" charset="0"/>
            </a:endParaRPr>
          </a:p>
        </p:txBody>
      </p:sp>
      <p:sp>
        <p:nvSpPr>
          <p:cNvPr id="5" name="Rectangle 5"/>
          <p:cNvSpPr>
            <a:spLocks noChangeArrowheads="1"/>
          </p:cNvSpPr>
          <p:nvPr/>
        </p:nvSpPr>
        <p:spPr bwMode="auto">
          <a:xfrm>
            <a:off x="2514600" y="6581775"/>
            <a:ext cx="6172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fontAlgn="base">
              <a:spcBef>
                <a:spcPct val="0"/>
              </a:spcBef>
              <a:spcAft>
                <a:spcPct val="0"/>
              </a:spcAft>
              <a:buFontTx/>
              <a:buNone/>
            </a:pPr>
            <a:r>
              <a:rPr lang="en-US" altLang="en-US" sz="1200" dirty="0">
                <a:solidFill>
                  <a:srgbClr val="000000"/>
                </a:solidFill>
                <a:ea typeface="MS PGothic" panose="020B0600070205080204" pitchFamily="34" charset="-128"/>
              </a:rPr>
              <a:t>© 2024 Cornell University, ILR School, Yang-Tan Institute on Employment and Disability </a:t>
            </a:r>
          </a:p>
        </p:txBody>
      </p:sp>
    </p:spTree>
    <p:extLst>
      <p:ext uri="{BB962C8B-B14F-4D97-AF65-F5344CB8AC3E}">
        <p14:creationId xmlns:p14="http://schemas.microsoft.com/office/powerpoint/2010/main" val="3405597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501134"/>
          </a:xfrm>
        </p:spPr>
        <p:txBody>
          <a:bodyPr/>
          <a:lstStyle/>
          <a:p>
            <a:r>
              <a:rPr lang="en-US" dirty="0"/>
              <a:t>Promising E-Recruiting Practices</a:t>
            </a:r>
          </a:p>
        </p:txBody>
      </p:sp>
      <p:sp>
        <p:nvSpPr>
          <p:cNvPr id="3" name="Subtitle 2"/>
          <p:cNvSpPr>
            <a:spLocks noGrp="1"/>
          </p:cNvSpPr>
          <p:nvPr>
            <p:ph type="subTitle" idx="1"/>
          </p:nvPr>
        </p:nvSpPr>
        <p:spPr>
          <a:xfrm>
            <a:off x="76200" y="1491734"/>
            <a:ext cx="8991600" cy="4724400"/>
          </a:xfrm>
        </p:spPr>
        <p:txBody>
          <a:bodyPr/>
          <a:lstStyle/>
          <a:p>
            <a:pPr marL="342900" indent="-342900" algn="l">
              <a:buFont typeface="Arial" panose="020B0604020202020204" pitchFamily="34" charset="0"/>
              <a:buChar char="•"/>
            </a:pPr>
            <a:r>
              <a:rPr lang="en-US" dirty="0"/>
              <a:t>Developing more sophisticated career websites that appropriately brand the organization’s hiring goals, contribute to more accurate and less exclusionary “self-selection” through employee testimonials, and giving potential recruits deeper insight into the company’s values and policies</a:t>
            </a:r>
          </a:p>
          <a:p>
            <a:pPr marL="342900" indent="-342900" algn="l">
              <a:buFont typeface="Arial" panose="020B0604020202020204" pitchFamily="34" charset="0"/>
              <a:buChar char="•"/>
            </a:pPr>
            <a:r>
              <a:rPr lang="en-US" dirty="0"/>
              <a:t>Personalizing recruitment processes by allowing candidates to build up personal accounts on the website beyond an impersonal application form or procedure, and engage in applicant tracking that involves recruiters and other collaborators rather than relying solely on algorithmic filters</a:t>
            </a:r>
          </a:p>
        </p:txBody>
      </p:sp>
      <p:sp>
        <p:nvSpPr>
          <p:cNvPr id="5" name="Rectangle 4">
            <a:extLst>
              <a:ext uri="{FF2B5EF4-FFF2-40B4-BE49-F238E27FC236}">
                <a16:creationId xmlns:a16="http://schemas.microsoft.com/office/drawing/2014/main" id="{3DEA7B32-1036-4C93-BB25-04A390F17D8B}"/>
              </a:ext>
            </a:extLst>
          </p:cNvPr>
          <p:cNvSpPr/>
          <p:nvPr/>
        </p:nvSpPr>
        <p:spPr>
          <a:xfrm>
            <a:off x="216817" y="5336248"/>
            <a:ext cx="7305774" cy="738664"/>
          </a:xfrm>
          <a:prstGeom prst="rect">
            <a:avLst/>
          </a:prstGeom>
        </p:spPr>
        <p:txBody>
          <a:bodyPr wrap="square">
            <a:spAutoFit/>
          </a:bodyPr>
          <a:lstStyle/>
          <a:p>
            <a:pPr marL="457200" marR="0">
              <a:spcBef>
                <a:spcPts val="0"/>
              </a:spcBef>
              <a:spcAft>
                <a:spcPts val="0"/>
              </a:spcAft>
            </a:pPr>
            <a:r>
              <a:rPr lang="en-US" sz="1400" dirty="0">
                <a:latin typeface="Calibri" panose="020F0502020204030204" pitchFamily="34" charset="0"/>
                <a:ea typeface="Calibri" panose="020F0502020204030204" pitchFamily="34" charset="0"/>
              </a:rPr>
              <a:t>Saleh, M. (2020) </a:t>
            </a:r>
            <a:r>
              <a:rPr lang="en-US" sz="1400" i="1" dirty="0">
                <a:latin typeface="Calibri" panose="020F0502020204030204" pitchFamily="34" charset="0"/>
                <a:ea typeface="Calibri" panose="020F0502020204030204" pitchFamily="34" charset="0"/>
              </a:rPr>
              <a:t>Online Recruitment of and Outreach to People with Disabilities: Literature Review</a:t>
            </a:r>
            <a:r>
              <a:rPr lang="en-US" sz="1400" dirty="0">
                <a:latin typeface="Calibri" panose="020F0502020204030204" pitchFamily="34" charset="0"/>
                <a:ea typeface="Calibri" panose="020F0502020204030204" pitchFamily="34" charset="0"/>
              </a:rPr>
              <a:t>.   Washington, DC: U.S. Department of Labor, Office of Disability Employment Policy, </a:t>
            </a:r>
          </a:p>
          <a:p>
            <a:pPr marL="457200" marR="0">
              <a:spcBef>
                <a:spcPts val="0"/>
              </a:spcBef>
              <a:spcAft>
                <a:spcPts val="0"/>
              </a:spcAft>
            </a:pPr>
            <a:r>
              <a:rPr lang="en-US" sz="1400" dirty="0">
                <a:latin typeface="Calibri" panose="020F0502020204030204" pitchFamily="34" charset="0"/>
                <a:ea typeface="Calibri" panose="020F0502020204030204" pitchFamily="34" charset="0"/>
              </a:rPr>
              <a:t>Employer Assistance Resource Network. </a:t>
            </a:r>
          </a:p>
        </p:txBody>
      </p:sp>
      <p:sp>
        <p:nvSpPr>
          <p:cNvPr id="6" name="Rectangle 5">
            <a:extLst>
              <a:ext uri="{FF2B5EF4-FFF2-40B4-BE49-F238E27FC236}">
                <a16:creationId xmlns:a16="http://schemas.microsoft.com/office/drawing/2014/main" id="{5241515D-A705-47DE-9FDF-67A53A611BEC}"/>
              </a:ext>
            </a:extLst>
          </p:cNvPr>
          <p:cNvSpPr>
            <a:spLocks noChangeArrowheads="1"/>
          </p:cNvSpPr>
          <p:nvPr/>
        </p:nvSpPr>
        <p:spPr bwMode="auto">
          <a:xfrm>
            <a:off x="2438400" y="6572750"/>
            <a:ext cx="6172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a:spcBef>
                <a:spcPct val="0"/>
              </a:spcBef>
              <a:buFontTx/>
              <a:buNone/>
            </a:pPr>
            <a:r>
              <a:rPr lang="en-US" altLang="en-US" sz="1200" dirty="0">
                <a:solidFill>
                  <a:srgbClr val="000000"/>
                </a:solidFill>
              </a:rPr>
              <a:t>© 2024 Cornell University, ILR School, Yang-Tan Institute on Employment and Disability</a:t>
            </a:r>
          </a:p>
        </p:txBody>
      </p:sp>
      <p:sp>
        <p:nvSpPr>
          <p:cNvPr id="4" name="Slide Number Placeholder 3"/>
          <p:cNvSpPr>
            <a:spLocks noGrp="1"/>
          </p:cNvSpPr>
          <p:nvPr>
            <p:ph type="sldNum" sz="quarter" idx="12"/>
          </p:nvPr>
        </p:nvSpPr>
        <p:spPr/>
        <p:txBody>
          <a:bodyPr/>
          <a:lstStyle/>
          <a:p>
            <a:pPr>
              <a:defRPr/>
            </a:pPr>
            <a:fld id="{1524E0F7-0E4F-4F4B-B650-AA542CBFBF50}" type="slidenum">
              <a:rPr lang="en-US" altLang="en-US" smtClean="0"/>
              <a:pPr>
                <a:defRPr/>
              </a:pPr>
              <a:t>12</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684745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7589C-F6F8-4C38-ADE6-DB1E309EB8C3}"/>
              </a:ext>
            </a:extLst>
          </p:cNvPr>
          <p:cNvSpPr>
            <a:spLocks noGrp="1"/>
          </p:cNvSpPr>
          <p:nvPr>
            <p:ph type="ctrTitle"/>
          </p:nvPr>
        </p:nvSpPr>
        <p:spPr>
          <a:xfrm>
            <a:off x="501445" y="929149"/>
            <a:ext cx="8229600" cy="1076632"/>
          </a:xfrm>
        </p:spPr>
        <p:txBody>
          <a:bodyPr/>
          <a:lstStyle/>
          <a:p>
            <a:br>
              <a:rPr lang="en-US" dirty="0"/>
            </a:br>
            <a:r>
              <a:rPr lang="en-US" sz="3600" dirty="0"/>
              <a:t>Barriers in the Job Interview Process and Interview Environment </a:t>
            </a:r>
            <a:br>
              <a:rPr lang="en-US" dirty="0"/>
            </a:br>
            <a:endParaRPr lang="en-US" dirty="0"/>
          </a:p>
        </p:txBody>
      </p:sp>
      <p:sp>
        <p:nvSpPr>
          <p:cNvPr id="3" name="Subtitle 2">
            <a:extLst>
              <a:ext uri="{FF2B5EF4-FFF2-40B4-BE49-F238E27FC236}">
                <a16:creationId xmlns:a16="http://schemas.microsoft.com/office/drawing/2014/main" id="{318E2A06-F60C-46D9-AB4C-1C3E8E3DFC38}"/>
              </a:ext>
            </a:extLst>
          </p:cNvPr>
          <p:cNvSpPr>
            <a:spLocks noGrp="1"/>
          </p:cNvSpPr>
          <p:nvPr>
            <p:ph type="subTitle" idx="1"/>
          </p:nvPr>
        </p:nvSpPr>
        <p:spPr>
          <a:xfrm>
            <a:off x="855406" y="2005782"/>
            <a:ext cx="7602792" cy="3923069"/>
          </a:xfrm>
        </p:spPr>
        <p:txBody>
          <a:bodyPr/>
          <a:lstStyle/>
          <a:p>
            <a:pPr lvl="1" indent="-457200" algn="l">
              <a:buFont typeface="Arial" panose="020B0604020202020204" pitchFamily="34" charset="0"/>
              <a:buChar char="•"/>
            </a:pPr>
            <a:r>
              <a:rPr lang="en-US" sz="2800" dirty="0"/>
              <a:t>Types of questions asked (open-ended, hypothetical, personality profiles)</a:t>
            </a:r>
          </a:p>
          <a:p>
            <a:pPr lvl="1" indent="-457200" algn="l">
              <a:buFont typeface="Arial" panose="020B0604020202020204" pitchFamily="34" charset="0"/>
              <a:buChar char="•"/>
            </a:pPr>
            <a:r>
              <a:rPr lang="en-US" sz="2800" dirty="0"/>
              <a:t>Interview structure (large groups, multiple sequential interviews, long day(s)) </a:t>
            </a:r>
          </a:p>
          <a:p>
            <a:pPr lvl="1" indent="-457200" algn="l">
              <a:buFont typeface="Arial" panose="020B0604020202020204" pitchFamily="34" charset="0"/>
              <a:buChar char="•"/>
            </a:pPr>
            <a:r>
              <a:rPr lang="en-US" sz="2800" dirty="0"/>
              <a:t>Environment (noisy, overstimulating)</a:t>
            </a:r>
          </a:p>
          <a:p>
            <a:pPr lvl="1" indent="-457200" algn="l">
              <a:buFont typeface="Arial" panose="020B0604020202020204" pitchFamily="34" charset="0"/>
              <a:buChar char="•"/>
            </a:pPr>
            <a:r>
              <a:rPr lang="en-US" sz="2800" dirty="0"/>
              <a:t>Recruiters, interviewers, and hiring managers rarely aware of affirmative hiring and trained to address interaction needs</a:t>
            </a:r>
          </a:p>
          <a:p>
            <a:pPr algn="l"/>
            <a:endParaRPr lang="en-US" dirty="0"/>
          </a:p>
        </p:txBody>
      </p:sp>
      <p:sp>
        <p:nvSpPr>
          <p:cNvPr id="7" name="TextBox 6">
            <a:extLst>
              <a:ext uri="{FF2B5EF4-FFF2-40B4-BE49-F238E27FC236}">
                <a16:creationId xmlns:a16="http://schemas.microsoft.com/office/drawing/2014/main" id="{78F4ACEB-92DA-49A4-BB67-03A1D9D01999}"/>
              </a:ext>
            </a:extLst>
          </p:cNvPr>
          <p:cNvSpPr txBox="1"/>
          <p:nvPr/>
        </p:nvSpPr>
        <p:spPr>
          <a:xfrm>
            <a:off x="973394" y="5737123"/>
            <a:ext cx="7757651" cy="646331"/>
          </a:xfrm>
          <a:prstGeom prst="rect">
            <a:avLst/>
          </a:prstGeom>
          <a:noFill/>
        </p:spPr>
        <p:txBody>
          <a:bodyPr wrap="square" rtlCol="0">
            <a:spAutoFit/>
          </a:bodyPr>
          <a:lstStyle/>
          <a:p>
            <a:r>
              <a:rPr lang="en-US" sz="1200" dirty="0"/>
              <a:t>Bruyere, S., Chang. H-Y, Saleh, M. (2020). Empowering </a:t>
            </a:r>
            <a:r>
              <a:rPr lang="en-US" sz="1200" dirty="0" err="1"/>
              <a:t>Neurodiverse</a:t>
            </a:r>
            <a:r>
              <a:rPr lang="en-US" sz="1200" dirty="0"/>
              <a:t> Populations for Employment Through Inclusion AI and Innovation Science: Policy and Practice Brief.  Ithaca, NY: Cornell University, ILR School, Yang-Tan Institute.  Available from </a:t>
            </a:r>
            <a:r>
              <a:rPr lang="en-US" sz="1200" dirty="0">
                <a:hlinkClick r:id="rId2"/>
              </a:rPr>
              <a:t>https://ecommons.cornell.edu/handle/1813/104223</a:t>
            </a:r>
            <a:endParaRPr lang="en-US" sz="1200" dirty="0"/>
          </a:p>
        </p:txBody>
      </p:sp>
      <p:sp>
        <p:nvSpPr>
          <p:cNvPr id="6" name="Rectangle 5">
            <a:extLst>
              <a:ext uri="{FF2B5EF4-FFF2-40B4-BE49-F238E27FC236}">
                <a16:creationId xmlns:a16="http://schemas.microsoft.com/office/drawing/2014/main" id="{A9379FC4-B15D-4FE4-822E-975F27888A1E}"/>
              </a:ext>
            </a:extLst>
          </p:cNvPr>
          <p:cNvSpPr>
            <a:spLocks noChangeArrowheads="1"/>
          </p:cNvSpPr>
          <p:nvPr/>
        </p:nvSpPr>
        <p:spPr bwMode="auto">
          <a:xfrm>
            <a:off x="2590801" y="6581775"/>
            <a:ext cx="6172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rPr>
              <a:t>© 2024 Cornell University, ILR School, Yang-Tan Institute on Employment and Disability</a:t>
            </a:r>
          </a:p>
        </p:txBody>
      </p:sp>
      <p:sp>
        <p:nvSpPr>
          <p:cNvPr id="4" name="Slide Number Placeholder 3">
            <a:extLst>
              <a:ext uri="{FF2B5EF4-FFF2-40B4-BE49-F238E27FC236}">
                <a16:creationId xmlns:a16="http://schemas.microsoft.com/office/drawing/2014/main" id="{E6FB5B49-D297-450F-8FF3-28428B7F5A14}"/>
              </a:ext>
            </a:extLst>
          </p:cNvPr>
          <p:cNvSpPr>
            <a:spLocks noGrp="1"/>
          </p:cNvSpPr>
          <p:nvPr>
            <p:ph type="sldNum" sz="quarter" idx="12"/>
          </p:nvPr>
        </p:nvSpPr>
        <p:spPr/>
        <p:txBody>
          <a:bodyPr/>
          <a:lstStyle/>
          <a:p>
            <a:pPr>
              <a:defRPr/>
            </a:pPr>
            <a:fld id="{1524E0F7-0E4F-4F4B-B650-AA542CBFBF50}" type="slidenum">
              <a:rPr lang="en-US" altLang="en-US" smtClean="0"/>
              <a:pPr>
                <a:defRPr/>
              </a:pPr>
              <a:t>13</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3200227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842B2-21F1-48C0-AB83-2F7EE37CAD3E}"/>
              </a:ext>
            </a:extLst>
          </p:cNvPr>
          <p:cNvSpPr>
            <a:spLocks noGrp="1"/>
          </p:cNvSpPr>
          <p:nvPr>
            <p:ph type="ctrTitle"/>
          </p:nvPr>
        </p:nvSpPr>
        <p:spPr>
          <a:xfrm>
            <a:off x="685800" y="943898"/>
            <a:ext cx="7529052" cy="560438"/>
          </a:xfrm>
        </p:spPr>
        <p:txBody>
          <a:bodyPr/>
          <a:lstStyle/>
          <a:p>
            <a:r>
              <a:rPr lang="en-US" sz="3600" dirty="0"/>
              <a:t>Barriers for Autistic Job Seekers</a:t>
            </a:r>
          </a:p>
        </p:txBody>
      </p:sp>
      <p:sp>
        <p:nvSpPr>
          <p:cNvPr id="3" name="Subtitle 2">
            <a:extLst>
              <a:ext uri="{FF2B5EF4-FFF2-40B4-BE49-F238E27FC236}">
                <a16:creationId xmlns:a16="http://schemas.microsoft.com/office/drawing/2014/main" id="{4338374A-FADD-4C0D-9A80-BD9D40C25327}"/>
              </a:ext>
            </a:extLst>
          </p:cNvPr>
          <p:cNvSpPr>
            <a:spLocks noGrp="1"/>
          </p:cNvSpPr>
          <p:nvPr>
            <p:ph type="subTitle" idx="1"/>
          </p:nvPr>
        </p:nvSpPr>
        <p:spPr>
          <a:xfrm>
            <a:off x="685800" y="1504337"/>
            <a:ext cx="7772400" cy="4409766"/>
          </a:xfrm>
        </p:spPr>
        <p:txBody>
          <a:bodyPr/>
          <a:lstStyle/>
          <a:p>
            <a:pPr marL="342900" indent="-342900" algn="l">
              <a:buFont typeface="Arial" panose="020B0604020202020204" pitchFamily="34" charset="0"/>
              <a:buChar char="•"/>
            </a:pPr>
            <a:r>
              <a:rPr lang="en-US" dirty="0"/>
              <a:t>Little prior experience in job interviews</a:t>
            </a:r>
          </a:p>
          <a:p>
            <a:pPr marL="342900" indent="-342900" algn="l">
              <a:buFont typeface="Arial" panose="020B0604020202020204" pitchFamily="34" charset="0"/>
              <a:buChar char="•"/>
            </a:pPr>
            <a:r>
              <a:rPr lang="en-US" dirty="0"/>
              <a:t>Perhaps little prior work experience</a:t>
            </a:r>
          </a:p>
          <a:p>
            <a:pPr marL="342900" indent="-342900" algn="l">
              <a:buFont typeface="Arial" panose="020B0604020202020204" pitchFamily="34" charset="0"/>
              <a:buChar char="•"/>
            </a:pPr>
            <a:r>
              <a:rPr lang="en-US" dirty="0"/>
              <a:t>Lack of familiarity with workplace setting</a:t>
            </a:r>
          </a:p>
          <a:p>
            <a:pPr marL="342900" indent="-342900" algn="l">
              <a:buFont typeface="Arial" panose="020B0604020202020204" pitchFamily="34" charset="0"/>
              <a:buChar char="•"/>
            </a:pPr>
            <a:r>
              <a:rPr lang="en-US" dirty="0"/>
              <a:t>Challenged in addressing what was perceived to be ambiguous questions (what would you do if …?)</a:t>
            </a:r>
          </a:p>
          <a:p>
            <a:pPr marL="342900" indent="-342900" algn="l">
              <a:buFont typeface="Arial" panose="020B0604020202020204" pitchFamily="34" charset="0"/>
              <a:buChar char="•"/>
            </a:pPr>
            <a:r>
              <a:rPr lang="en-US" dirty="0"/>
              <a:t>Difficulty explaining how skills address job requirements</a:t>
            </a:r>
          </a:p>
          <a:p>
            <a:pPr marL="342900" indent="-342900" algn="l">
              <a:buFont typeface="Arial" panose="020B0604020202020204" pitchFamily="34" charset="0"/>
              <a:buChar char="•"/>
            </a:pPr>
            <a:r>
              <a:rPr lang="en-US" dirty="0"/>
              <a:t>Perhaps awkward with expected social interaction</a:t>
            </a:r>
          </a:p>
          <a:p>
            <a:pPr marL="342900" indent="-342900" algn="l">
              <a:buFont typeface="Arial" panose="020B0604020202020204" pitchFamily="34" charset="0"/>
              <a:buChar char="•"/>
            </a:pPr>
            <a:r>
              <a:rPr lang="en-US" dirty="0"/>
              <a:t>Anxiety due to “camouflaging” or “faking” socially-appropriate responses</a:t>
            </a:r>
          </a:p>
          <a:p>
            <a:pPr algn="l"/>
            <a:endParaRPr lang="en-US" dirty="0"/>
          </a:p>
        </p:txBody>
      </p:sp>
      <p:sp>
        <p:nvSpPr>
          <p:cNvPr id="5" name="TextBox 4">
            <a:extLst>
              <a:ext uri="{FF2B5EF4-FFF2-40B4-BE49-F238E27FC236}">
                <a16:creationId xmlns:a16="http://schemas.microsoft.com/office/drawing/2014/main" id="{5EED5D34-9C70-435F-A904-722C770F67CE}"/>
              </a:ext>
            </a:extLst>
          </p:cNvPr>
          <p:cNvSpPr txBox="1"/>
          <p:nvPr/>
        </p:nvSpPr>
        <p:spPr>
          <a:xfrm>
            <a:off x="840658" y="5737124"/>
            <a:ext cx="7226710" cy="646331"/>
          </a:xfrm>
          <a:prstGeom prst="rect">
            <a:avLst/>
          </a:prstGeom>
          <a:noFill/>
        </p:spPr>
        <p:txBody>
          <a:bodyPr wrap="square" rtlCol="0">
            <a:spAutoFit/>
          </a:bodyPr>
          <a:lstStyle/>
          <a:p>
            <a:r>
              <a:rPr lang="en-US" sz="1200" dirty="0"/>
              <a:t>Bruyere, S., Chang. H-Y, Saleh, M. (2020). Empowering </a:t>
            </a:r>
            <a:r>
              <a:rPr lang="en-US" sz="1200" dirty="0" err="1"/>
              <a:t>Neurodiverse</a:t>
            </a:r>
            <a:r>
              <a:rPr lang="en-US" sz="1200" dirty="0"/>
              <a:t> Populations for Employment Through Inclusion AI and Innovation Science: Policy and Practice Brief.  Ithaca, NY: Cornell University, ILR School, Yang-Tan Institute.  Available from </a:t>
            </a:r>
            <a:r>
              <a:rPr lang="en-US" sz="1200" dirty="0">
                <a:hlinkClick r:id="rId2"/>
              </a:rPr>
              <a:t>https://ecommons.cornell.edu/handle/1813/104223</a:t>
            </a:r>
            <a:endParaRPr lang="en-US" sz="1200" dirty="0"/>
          </a:p>
        </p:txBody>
      </p:sp>
      <p:sp>
        <p:nvSpPr>
          <p:cNvPr id="6" name="Rectangle 5">
            <a:extLst>
              <a:ext uri="{FF2B5EF4-FFF2-40B4-BE49-F238E27FC236}">
                <a16:creationId xmlns:a16="http://schemas.microsoft.com/office/drawing/2014/main" id="{A5FF3A7A-CFB2-4DFB-AFA0-C86BB0739DA7}"/>
              </a:ext>
            </a:extLst>
          </p:cNvPr>
          <p:cNvSpPr>
            <a:spLocks noChangeArrowheads="1"/>
          </p:cNvSpPr>
          <p:nvPr/>
        </p:nvSpPr>
        <p:spPr bwMode="auto">
          <a:xfrm>
            <a:off x="2590801" y="6581775"/>
            <a:ext cx="6172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rPr>
              <a:t>© 2024 Cornell University, ILR School, Yang-Tan Institute on Employment and Disability</a:t>
            </a:r>
          </a:p>
        </p:txBody>
      </p:sp>
      <p:sp>
        <p:nvSpPr>
          <p:cNvPr id="4" name="Slide Number Placeholder 3">
            <a:extLst>
              <a:ext uri="{FF2B5EF4-FFF2-40B4-BE49-F238E27FC236}">
                <a16:creationId xmlns:a16="http://schemas.microsoft.com/office/drawing/2014/main" id="{B43DB737-8E22-4898-B18B-606877CE15AE}"/>
              </a:ext>
            </a:extLst>
          </p:cNvPr>
          <p:cNvSpPr>
            <a:spLocks noGrp="1"/>
          </p:cNvSpPr>
          <p:nvPr>
            <p:ph type="sldNum" sz="quarter" idx="12"/>
          </p:nvPr>
        </p:nvSpPr>
        <p:spPr/>
        <p:txBody>
          <a:bodyPr/>
          <a:lstStyle/>
          <a:p>
            <a:pPr>
              <a:defRPr/>
            </a:pPr>
            <a:fld id="{1524E0F7-0E4F-4F4B-B650-AA542CBFBF50}" type="slidenum">
              <a:rPr lang="en-US" altLang="en-US" smtClean="0"/>
              <a:pPr>
                <a:defRPr/>
              </a:pPr>
              <a:t>14</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2766506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73393"/>
            <a:ext cx="7772400" cy="541537"/>
          </a:xfrm>
        </p:spPr>
        <p:txBody>
          <a:bodyPr>
            <a:noAutofit/>
          </a:bodyPr>
          <a:lstStyle/>
          <a:p>
            <a:pPr algn="ctr"/>
            <a:r>
              <a:rPr lang="en-US" sz="3600" b="1" dirty="0"/>
              <a:t>How Employers Can Assist</a:t>
            </a:r>
          </a:p>
        </p:txBody>
      </p:sp>
      <p:sp>
        <p:nvSpPr>
          <p:cNvPr id="6" name="Content Placeholder 5">
            <a:extLst>
              <a:ext uri="{FF2B5EF4-FFF2-40B4-BE49-F238E27FC236}">
                <a16:creationId xmlns:a16="http://schemas.microsoft.com/office/drawing/2014/main" id="{51EE6604-9315-4A62-98DF-BBB167C57D44}"/>
              </a:ext>
            </a:extLst>
          </p:cNvPr>
          <p:cNvSpPr>
            <a:spLocks noGrp="1"/>
          </p:cNvSpPr>
          <p:nvPr>
            <p:ph idx="1"/>
          </p:nvPr>
        </p:nvSpPr>
        <p:spPr>
          <a:xfrm>
            <a:off x="685800" y="1564993"/>
            <a:ext cx="7772400" cy="4203292"/>
          </a:xfrm>
        </p:spPr>
        <p:txBody>
          <a:bodyPr>
            <a:normAutofit fontScale="85000" lnSpcReduction="20000"/>
          </a:bodyPr>
          <a:lstStyle/>
          <a:p>
            <a:r>
              <a:rPr lang="en-US" sz="2600" dirty="0"/>
              <a:t>Employer strategies for more inclusive practice </a:t>
            </a:r>
          </a:p>
          <a:p>
            <a:pPr marL="801688" lvl="1" indent="-344488">
              <a:buFont typeface="Courier New" panose="02070309020205020404" pitchFamily="49" charset="0"/>
              <a:buChar char="o"/>
            </a:pPr>
            <a:r>
              <a:rPr lang="en-US" dirty="0"/>
              <a:t>Autism-awareness and sensitivity training for HR and hiring professionals prior to interviews </a:t>
            </a:r>
          </a:p>
          <a:p>
            <a:pPr marL="801688" lvl="1" indent="-344488">
              <a:buFont typeface="Courier New" panose="02070309020205020404" pitchFamily="49" charset="0"/>
              <a:buChar char="o"/>
            </a:pPr>
            <a:r>
              <a:rPr lang="en-US" dirty="0"/>
              <a:t>Modifying or replacing existing interview protocols</a:t>
            </a:r>
          </a:p>
          <a:p>
            <a:r>
              <a:rPr lang="en-US" sz="2600" dirty="0"/>
              <a:t>Examples of possible interview changes included: </a:t>
            </a:r>
          </a:p>
          <a:p>
            <a:pPr marL="801688" lvl="1" indent="-344488">
              <a:buFont typeface="Courier New" panose="02070309020205020404" pitchFamily="49" charset="0"/>
              <a:buChar char="o"/>
            </a:pPr>
            <a:r>
              <a:rPr lang="en-US" dirty="0"/>
              <a:t>Providing interview questions to interviewee in advance</a:t>
            </a:r>
          </a:p>
          <a:p>
            <a:pPr marL="801688" lvl="1" indent="-344488">
              <a:buFont typeface="Courier New" panose="02070309020205020404" pitchFamily="49" charset="0"/>
              <a:buChar char="o"/>
            </a:pPr>
            <a:r>
              <a:rPr lang="en-US" dirty="0"/>
              <a:t>Introduce applicants to the work environment prior to starting the interview as an “ice breaker.” </a:t>
            </a:r>
          </a:p>
          <a:p>
            <a:pPr marL="801688" lvl="1" indent="-344488">
              <a:buFont typeface="Courier New" panose="02070309020205020404" pitchFamily="49" charset="0"/>
              <a:buChar char="o"/>
            </a:pPr>
            <a:r>
              <a:rPr lang="en-US" dirty="0"/>
              <a:t>Consider replacing interview panels with shorter, 1:1 or 2:1 interview settings</a:t>
            </a:r>
          </a:p>
          <a:p>
            <a:pPr marL="801688" lvl="1" indent="-344488">
              <a:buFont typeface="Courier New" panose="02070309020205020404" pitchFamily="49" charset="0"/>
              <a:buChar char="o"/>
            </a:pPr>
            <a:r>
              <a:rPr lang="en-US" dirty="0"/>
              <a:t>Avoid “rapid-fire” questioning strategies</a:t>
            </a:r>
          </a:p>
          <a:p>
            <a:pPr marL="801688" lvl="1" indent="-344488">
              <a:buFont typeface="Courier New" panose="02070309020205020404" pitchFamily="49" charset="0"/>
              <a:buChar char="o"/>
            </a:pPr>
            <a:r>
              <a:rPr lang="en-US" dirty="0"/>
              <a:t>Eliminate “open-ended” and “vague” interview questions</a:t>
            </a:r>
          </a:p>
          <a:p>
            <a:pPr marL="801688" lvl="1" indent="-344488">
              <a:buFont typeface="Courier New" panose="02070309020205020404" pitchFamily="49" charset="0"/>
              <a:buChar char="o"/>
            </a:pPr>
            <a:r>
              <a:rPr lang="en-US" dirty="0"/>
              <a:t>Allow opportunities to show technical skills by solving a specific, work-relevant problem</a:t>
            </a:r>
          </a:p>
        </p:txBody>
      </p:sp>
      <p:sp>
        <p:nvSpPr>
          <p:cNvPr id="3" name="TextBox 2">
            <a:extLst>
              <a:ext uri="{FF2B5EF4-FFF2-40B4-BE49-F238E27FC236}">
                <a16:creationId xmlns:a16="http://schemas.microsoft.com/office/drawing/2014/main" id="{FC8B1194-9E72-41AC-AA0E-D69A03DEB8C5}"/>
              </a:ext>
            </a:extLst>
          </p:cNvPr>
          <p:cNvSpPr txBox="1"/>
          <p:nvPr/>
        </p:nvSpPr>
        <p:spPr>
          <a:xfrm>
            <a:off x="685800" y="5664368"/>
            <a:ext cx="7138218" cy="646331"/>
          </a:xfrm>
          <a:prstGeom prst="rect">
            <a:avLst/>
          </a:prstGeom>
          <a:noFill/>
        </p:spPr>
        <p:txBody>
          <a:bodyPr wrap="square" rtlCol="0">
            <a:spAutoFit/>
          </a:bodyPr>
          <a:lstStyle/>
          <a:p>
            <a:r>
              <a:rPr lang="en-US" sz="1200" dirty="0"/>
              <a:t>Bruyere, S., Chang. H-Y, Saleh, M. (2020). Empowering </a:t>
            </a:r>
            <a:r>
              <a:rPr lang="en-US" sz="1200" dirty="0" err="1"/>
              <a:t>Neurodiverse</a:t>
            </a:r>
            <a:r>
              <a:rPr lang="en-US" sz="1200" dirty="0"/>
              <a:t> Populations for Employment Through Inclusion AI and Innovation Science: Policy and Practice Brief.  Ithaca, NY: Cornell University, ILR School, Yang-Tan Institute.  Available from </a:t>
            </a:r>
            <a:r>
              <a:rPr lang="en-US" sz="1200" dirty="0">
                <a:hlinkClick r:id="rId2"/>
              </a:rPr>
              <a:t>https://ecommons.cornell.edu/handle/1813/104223</a:t>
            </a:r>
            <a:endParaRPr lang="en-US" sz="1200" dirty="0"/>
          </a:p>
        </p:txBody>
      </p:sp>
      <p:sp>
        <p:nvSpPr>
          <p:cNvPr id="5" name="Rectangle 4">
            <a:extLst>
              <a:ext uri="{FF2B5EF4-FFF2-40B4-BE49-F238E27FC236}">
                <a16:creationId xmlns:a16="http://schemas.microsoft.com/office/drawing/2014/main" id="{9D0B453E-BA85-4540-A2B9-6D02D5086AB6}"/>
              </a:ext>
            </a:extLst>
          </p:cNvPr>
          <p:cNvSpPr/>
          <p:nvPr/>
        </p:nvSpPr>
        <p:spPr>
          <a:xfrm>
            <a:off x="2442882" y="6581001"/>
            <a:ext cx="6172200" cy="276999"/>
          </a:xfrm>
          <a:prstGeom prst="rect">
            <a:avLst/>
          </a:prstGeom>
        </p:spPr>
        <p:txBody>
          <a:bodyPr wrap="square">
            <a:spAutoFit/>
          </a:bodyPr>
          <a:lstStyle/>
          <a:p>
            <a:pPr fontAlgn="base">
              <a:spcBef>
                <a:spcPct val="0"/>
              </a:spcBef>
              <a:spcAft>
                <a:spcPct val="0"/>
              </a:spcAft>
              <a:defRPr/>
            </a:pPr>
            <a:r>
              <a:rPr lang="en-US" sz="1200" dirty="0">
                <a:solidFill>
                  <a:srgbClr val="000000"/>
                </a:solidFill>
                <a:latin typeface="Arial"/>
                <a:ea typeface="ＭＳ Ｐゴシック" panose="020B0600070205080204" pitchFamily="34" charset="-128"/>
              </a:rPr>
              <a:t>© 2024 Cornell University, ILR School, Yang-Tan Institute on Employment and Disability </a:t>
            </a:r>
          </a:p>
        </p:txBody>
      </p:sp>
      <p:sp>
        <p:nvSpPr>
          <p:cNvPr id="4" name="Slide Number Placeholder 3"/>
          <p:cNvSpPr>
            <a:spLocks noGrp="1"/>
          </p:cNvSpPr>
          <p:nvPr>
            <p:ph type="sldNum" sz="quarter" idx="12"/>
          </p:nvPr>
        </p:nvSpPr>
        <p:spPr/>
        <p:txBody>
          <a:bodyPr/>
          <a:lstStyle/>
          <a:p>
            <a:pPr>
              <a:defRPr/>
            </a:pPr>
            <a:fld id="{7B25B708-2467-481C-A983-DE5ACDD7933F}" type="slidenum">
              <a:rPr lang="en-US" altLang="en-US" smtClean="0"/>
              <a:pPr>
                <a:defRPr/>
              </a:pPr>
              <a:t>15</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114774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219" y="1002890"/>
            <a:ext cx="8568813" cy="471948"/>
          </a:xfrm>
        </p:spPr>
        <p:txBody>
          <a:bodyPr/>
          <a:lstStyle/>
          <a:p>
            <a:pPr algn="ctr"/>
            <a:r>
              <a:rPr lang="en-US" sz="3600" b="1" dirty="0"/>
              <a:t>How Individuals Can Better Prepare</a:t>
            </a:r>
          </a:p>
        </p:txBody>
      </p:sp>
      <p:sp>
        <p:nvSpPr>
          <p:cNvPr id="6" name="Content Placeholder 5">
            <a:extLst>
              <a:ext uri="{FF2B5EF4-FFF2-40B4-BE49-F238E27FC236}">
                <a16:creationId xmlns:a16="http://schemas.microsoft.com/office/drawing/2014/main" id="{51EE6604-9315-4A62-98DF-BBB167C57D44}"/>
              </a:ext>
            </a:extLst>
          </p:cNvPr>
          <p:cNvSpPr>
            <a:spLocks noGrp="1"/>
          </p:cNvSpPr>
          <p:nvPr>
            <p:ph idx="1"/>
          </p:nvPr>
        </p:nvSpPr>
        <p:spPr>
          <a:xfrm>
            <a:off x="647700" y="1655040"/>
            <a:ext cx="7772400" cy="4200070"/>
          </a:xfrm>
        </p:spPr>
        <p:txBody>
          <a:bodyPr>
            <a:normAutofit fontScale="70000" lnSpcReduction="20000"/>
          </a:bodyPr>
          <a:lstStyle/>
          <a:p>
            <a:pPr marL="457200" lvl="1" indent="-457200"/>
            <a:r>
              <a:rPr lang="en-US" sz="3200" dirty="0"/>
              <a:t>Pre-interview preparation (access to questions and ability to practice skills)</a:t>
            </a:r>
          </a:p>
          <a:p>
            <a:pPr marL="457200" lvl="1" indent="-457200"/>
            <a:r>
              <a:rPr lang="en-US" sz="3200" dirty="0"/>
              <a:t>Preparation on how to present skills in interview process</a:t>
            </a:r>
          </a:p>
          <a:p>
            <a:pPr marL="457200" lvl="1" indent="-457200"/>
            <a:r>
              <a:rPr lang="en-US" sz="3200" dirty="0"/>
              <a:t>Preparation in how to demonstrate skills or build a portfolio of examples of demonstrated expertise </a:t>
            </a:r>
          </a:p>
          <a:p>
            <a:pPr marL="457200" lvl="1" indent="-457200"/>
            <a:r>
              <a:rPr lang="en-US" sz="3200" dirty="0"/>
              <a:t>Prepare for select social interface expectations (prepared responses)</a:t>
            </a:r>
          </a:p>
          <a:p>
            <a:pPr marL="457200" lvl="1" indent="-457200"/>
            <a:r>
              <a:rPr lang="en-US" sz="3200" dirty="0"/>
              <a:t>Build self-advocacy skills (ask for accommodations or breaks,  if needed; ask for time to think to answer questions; etc.</a:t>
            </a:r>
          </a:p>
          <a:p>
            <a:pPr marL="457200" lvl="1" indent="-457200"/>
            <a:r>
              <a:rPr lang="en-US" sz="3200" dirty="0"/>
              <a:t>Service providers work with employers/recruiters to build their knowledge of neurodiversity and explore willingness to alter the traditional interview process (breaks, questions in advance, clarification of unclear questions)</a:t>
            </a:r>
          </a:p>
          <a:p>
            <a:pPr marL="0" indent="0">
              <a:buNone/>
            </a:pPr>
            <a:endParaRPr lang="en-US" sz="3600" dirty="0"/>
          </a:p>
        </p:txBody>
      </p:sp>
      <p:sp>
        <p:nvSpPr>
          <p:cNvPr id="3" name="TextBox 2">
            <a:extLst>
              <a:ext uri="{FF2B5EF4-FFF2-40B4-BE49-F238E27FC236}">
                <a16:creationId xmlns:a16="http://schemas.microsoft.com/office/drawing/2014/main" id="{4C963F07-0E52-4759-BF28-1DEA819C30F1}"/>
              </a:ext>
            </a:extLst>
          </p:cNvPr>
          <p:cNvSpPr txBox="1"/>
          <p:nvPr/>
        </p:nvSpPr>
        <p:spPr>
          <a:xfrm>
            <a:off x="544606" y="5754469"/>
            <a:ext cx="7343468" cy="646331"/>
          </a:xfrm>
          <a:prstGeom prst="rect">
            <a:avLst/>
          </a:prstGeom>
          <a:noFill/>
        </p:spPr>
        <p:txBody>
          <a:bodyPr wrap="square" rtlCol="0">
            <a:spAutoFit/>
          </a:bodyPr>
          <a:lstStyle/>
          <a:p>
            <a:r>
              <a:rPr lang="en-US" sz="1200" dirty="0"/>
              <a:t>Bruyere, S., Chang. H-Y, Saleh, M. (2020). Empowering </a:t>
            </a:r>
            <a:r>
              <a:rPr lang="en-US" sz="1200" dirty="0" err="1"/>
              <a:t>Neurodiverse</a:t>
            </a:r>
            <a:r>
              <a:rPr lang="en-US" sz="1200" dirty="0"/>
              <a:t> Populations for Employment Through Inclusion AI and Innovation Science: Policy and Practice Brief.  Ithaca, NY: Cornell University, ILR School, Yang-Tan Institute.  Available from </a:t>
            </a:r>
            <a:r>
              <a:rPr lang="en-US" sz="1200" dirty="0">
                <a:hlinkClick r:id="rId3"/>
              </a:rPr>
              <a:t>https://ecommons.cornell.edu/handle/1813/104223</a:t>
            </a:r>
            <a:endParaRPr lang="en-US" sz="1200" dirty="0"/>
          </a:p>
        </p:txBody>
      </p:sp>
      <p:sp>
        <p:nvSpPr>
          <p:cNvPr id="5" name="Rectangle 4">
            <a:extLst>
              <a:ext uri="{FF2B5EF4-FFF2-40B4-BE49-F238E27FC236}">
                <a16:creationId xmlns:a16="http://schemas.microsoft.com/office/drawing/2014/main" id="{9D0B453E-BA85-4540-A2B9-6D02D5086AB6}"/>
              </a:ext>
            </a:extLst>
          </p:cNvPr>
          <p:cNvSpPr/>
          <p:nvPr/>
        </p:nvSpPr>
        <p:spPr>
          <a:xfrm>
            <a:off x="2389094" y="6581001"/>
            <a:ext cx="6172200" cy="276999"/>
          </a:xfrm>
          <a:prstGeom prst="rect">
            <a:avLst/>
          </a:prstGeom>
        </p:spPr>
        <p:txBody>
          <a:bodyPr wrap="square">
            <a:spAutoFit/>
          </a:bodyPr>
          <a:lstStyle/>
          <a:p>
            <a:pPr fontAlgn="base">
              <a:spcBef>
                <a:spcPct val="0"/>
              </a:spcBef>
              <a:spcAft>
                <a:spcPct val="0"/>
              </a:spcAft>
              <a:defRPr/>
            </a:pPr>
            <a:r>
              <a:rPr lang="en-US" sz="1200" dirty="0">
                <a:solidFill>
                  <a:srgbClr val="000000"/>
                </a:solidFill>
                <a:latin typeface="Arial"/>
                <a:ea typeface="ＭＳ Ｐゴシック" panose="020B0600070205080204" pitchFamily="34" charset="-128"/>
              </a:rPr>
              <a:t>© 2024 Cornell University, ILR School, Yang-Tan Institute on Employment and Disability </a:t>
            </a:r>
          </a:p>
        </p:txBody>
      </p:sp>
      <p:sp>
        <p:nvSpPr>
          <p:cNvPr id="4" name="Slide Number Placeholder 3"/>
          <p:cNvSpPr>
            <a:spLocks noGrp="1"/>
          </p:cNvSpPr>
          <p:nvPr>
            <p:ph type="sldNum" sz="quarter" idx="12"/>
          </p:nvPr>
        </p:nvSpPr>
        <p:spPr/>
        <p:txBody>
          <a:bodyPr/>
          <a:lstStyle/>
          <a:p>
            <a:pPr>
              <a:defRPr/>
            </a:pPr>
            <a:fld id="{7B25B708-2467-481C-A983-DE5ACDD7933F}" type="slidenum">
              <a:rPr lang="en-US" altLang="en-US" smtClean="0"/>
              <a:pPr>
                <a:defRPr/>
              </a:pPr>
              <a:t>16</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1199162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0720" y="914400"/>
            <a:ext cx="7772400" cy="1143000"/>
          </a:xfrm>
        </p:spPr>
        <p:txBody>
          <a:bodyPr/>
          <a:lstStyle/>
          <a:p>
            <a:pPr algn="ctr"/>
            <a:r>
              <a:rPr lang="en-US" altLang="en-US" sz="4000" dirty="0"/>
              <a:t>Possible Neurodiversity Hiring Program Stakeholders</a:t>
            </a:r>
          </a:p>
        </p:txBody>
      </p:sp>
      <p:sp>
        <p:nvSpPr>
          <p:cNvPr id="24579" name="Content Placeholder 2"/>
          <p:cNvSpPr>
            <a:spLocks noGrp="1"/>
          </p:cNvSpPr>
          <p:nvPr>
            <p:ph idx="1"/>
          </p:nvPr>
        </p:nvSpPr>
        <p:spPr>
          <a:xfrm>
            <a:off x="685800" y="2057400"/>
            <a:ext cx="7772400" cy="3721100"/>
          </a:xfrm>
        </p:spPr>
        <p:txBody>
          <a:bodyPr/>
          <a:lstStyle/>
          <a:p>
            <a:pPr>
              <a:buFont typeface="Wingdings" panose="05000000000000000000" pitchFamily="2" charset="2"/>
              <a:buChar char="ü"/>
            </a:pPr>
            <a:r>
              <a:rPr lang="en-US" altLang="en-US" sz="3000" dirty="0"/>
              <a:t>Top management/CEO</a:t>
            </a:r>
          </a:p>
          <a:p>
            <a:pPr>
              <a:buFont typeface="Wingdings" panose="05000000000000000000" pitchFamily="2" charset="2"/>
              <a:buChar char="ü"/>
            </a:pPr>
            <a:r>
              <a:rPr lang="en-US" altLang="en-US" sz="3000" dirty="0"/>
              <a:t>Designated champion</a:t>
            </a:r>
          </a:p>
          <a:p>
            <a:pPr>
              <a:buFont typeface="Wingdings" panose="05000000000000000000" pitchFamily="2" charset="2"/>
              <a:buChar char="ü"/>
            </a:pPr>
            <a:r>
              <a:rPr lang="en-US" altLang="en-US" sz="3000"/>
              <a:t>Employees </a:t>
            </a:r>
            <a:r>
              <a:rPr lang="en-US" altLang="en-US" sz="3000" dirty="0"/>
              <a:t>who are family members</a:t>
            </a:r>
          </a:p>
          <a:p>
            <a:pPr>
              <a:buFont typeface="Wingdings" panose="05000000000000000000" pitchFamily="2" charset="2"/>
              <a:buChar char="ü"/>
            </a:pPr>
            <a:r>
              <a:rPr lang="en-US" altLang="en-US" sz="3000" dirty="0"/>
              <a:t>Supervisors</a:t>
            </a:r>
          </a:p>
          <a:p>
            <a:pPr>
              <a:buFont typeface="Wingdings" panose="05000000000000000000" pitchFamily="2" charset="2"/>
              <a:buChar char="ü"/>
            </a:pPr>
            <a:r>
              <a:rPr lang="en-US" altLang="en-US" sz="3000" dirty="0"/>
              <a:t>Job applicants</a:t>
            </a:r>
          </a:p>
          <a:p>
            <a:pPr>
              <a:buFont typeface="Wingdings" panose="05000000000000000000" pitchFamily="2" charset="2"/>
              <a:buChar char="ü"/>
            </a:pPr>
            <a:r>
              <a:rPr lang="en-US" altLang="en-US" sz="3000" dirty="0"/>
              <a:t>Family members of job applicants</a:t>
            </a:r>
          </a:p>
          <a:p>
            <a:pPr>
              <a:buFont typeface="Wingdings" panose="05000000000000000000" pitchFamily="2" charset="2"/>
              <a:buChar char="ü"/>
            </a:pPr>
            <a:r>
              <a:rPr lang="en-US" altLang="en-US" sz="3000" dirty="0"/>
              <a:t>Community service providers</a:t>
            </a:r>
          </a:p>
          <a:p>
            <a:pPr>
              <a:buFont typeface="Wingdings" panose="05000000000000000000" pitchFamily="2" charset="2"/>
              <a:buChar char="ü"/>
            </a:pPr>
            <a:r>
              <a:rPr lang="en-US" altLang="en-US" sz="3000" dirty="0"/>
              <a:t> Other?</a:t>
            </a:r>
          </a:p>
          <a:p>
            <a:pPr>
              <a:buFont typeface="Wingdings" panose="05000000000000000000" pitchFamily="2" charset="2"/>
              <a:buChar char="ü"/>
            </a:pPr>
            <a:endParaRPr lang="en-US" altLang="en-US" dirty="0"/>
          </a:p>
          <a:p>
            <a:pPr>
              <a:buFont typeface="Wingdings" panose="05000000000000000000" pitchFamily="2" charset="2"/>
              <a:buChar char="ü"/>
            </a:pPr>
            <a:endParaRPr lang="en-US" altLang="en-US" dirty="0"/>
          </a:p>
          <a:p>
            <a:pPr>
              <a:buFont typeface="Wingdings" panose="05000000000000000000" pitchFamily="2" charset="2"/>
              <a:buChar char="ü"/>
            </a:pPr>
            <a:endParaRPr lang="en-US" altLang="en-US" dirty="0"/>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a:spcBef>
                <a:spcPct val="0"/>
              </a:spcBef>
              <a:buFontTx/>
              <a:buNone/>
            </a:pPr>
            <a:fld id="{D89EBF09-6DDA-4D89-8AF1-B97C781C4E3E}" type="slidenum">
              <a:rPr lang="en-US" altLang="en-US" sz="1000" smtClean="0">
                <a:solidFill>
                  <a:srgbClr val="000000"/>
                </a:solidFill>
              </a:rPr>
              <a:pPr>
                <a:spcBef>
                  <a:spcPct val="0"/>
                </a:spcBef>
                <a:buFontTx/>
                <a:buNone/>
              </a:pPr>
              <a:t>17</a:t>
            </a:fld>
            <a:endParaRPr lang="en-US" altLang="en-US" sz="1400" dirty="0">
              <a:solidFill>
                <a:srgbClr val="000000"/>
              </a:solidFill>
              <a:latin typeface="Times" panose="02020603050405020304" pitchFamily="18" charset="0"/>
            </a:endParaRPr>
          </a:p>
        </p:txBody>
      </p:sp>
      <p:sp>
        <p:nvSpPr>
          <p:cNvPr id="5" name="Rectangle 4"/>
          <p:cNvSpPr/>
          <p:nvPr/>
        </p:nvSpPr>
        <p:spPr>
          <a:xfrm>
            <a:off x="2286000" y="6562725"/>
            <a:ext cx="6172200" cy="276225"/>
          </a:xfrm>
          <a:prstGeom prst="rect">
            <a:avLst/>
          </a:prstGeom>
        </p:spPr>
        <p:txBody>
          <a:bodyPr>
            <a:spAutoFit/>
          </a:bodyPr>
          <a:lstStyle/>
          <a:p>
            <a:pPr>
              <a:defRPr/>
            </a:pPr>
            <a:r>
              <a:rPr lang="en-US" sz="1200" dirty="0">
                <a:latin typeface="+mn-lt"/>
                <a:ea typeface="ＭＳ Ｐゴシック" panose="020B0600070205080204" pitchFamily="34" charset="-128"/>
              </a:rPr>
              <a:t>© 2024 Cornell University, ILR School, Yang-Tan Institute on Employment and Disability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14300" y="990600"/>
            <a:ext cx="8915400" cy="1066800"/>
          </a:xfrm>
        </p:spPr>
        <p:txBody>
          <a:bodyPr/>
          <a:lstStyle/>
          <a:p>
            <a:pPr algn="ctr" eaLnBrk="1" hangingPunct="1"/>
            <a:r>
              <a:rPr lang="en-US" altLang="en-US" sz="3600" dirty="0"/>
              <a:t>Factors Hindering Career Advancement for </a:t>
            </a:r>
            <a:r>
              <a:rPr lang="en-US" altLang="en-US" sz="3600" dirty="0" err="1"/>
              <a:t>Neurodiverse</a:t>
            </a:r>
            <a:r>
              <a:rPr lang="en-US" altLang="en-US" sz="3600" dirty="0"/>
              <a:t> Individuals</a:t>
            </a:r>
          </a:p>
        </p:txBody>
      </p:sp>
      <p:sp>
        <p:nvSpPr>
          <p:cNvPr id="16387" name="Content Placeholder 2"/>
          <p:cNvSpPr>
            <a:spLocks noGrp="1"/>
          </p:cNvSpPr>
          <p:nvPr>
            <p:ph idx="1"/>
          </p:nvPr>
        </p:nvSpPr>
        <p:spPr>
          <a:xfrm>
            <a:off x="228600" y="2245946"/>
            <a:ext cx="8610600" cy="4002454"/>
          </a:xfrm>
        </p:spPr>
        <p:txBody>
          <a:bodyPr/>
          <a:lstStyle/>
          <a:p>
            <a:pPr eaLnBrk="1" hangingPunct="1">
              <a:defRPr/>
            </a:pPr>
            <a:r>
              <a:rPr lang="en-US" sz="2600" dirty="0"/>
              <a:t>Nature of neurodiversity identity (e.g. present since birth, later diagnosis, identity?) </a:t>
            </a:r>
            <a:r>
              <a:rPr lang="en-US" sz="2600" dirty="0">
                <a:solidFill>
                  <a:srgbClr val="FF0000"/>
                </a:solidFill>
              </a:rPr>
              <a:t>Usually least important</a:t>
            </a:r>
          </a:p>
          <a:p>
            <a:pPr eaLnBrk="1" hangingPunct="1">
              <a:defRPr/>
            </a:pPr>
            <a:r>
              <a:rPr lang="en-US" sz="2600" dirty="0"/>
              <a:t>The person’s own engagement in self-limiting behaviors (e.g., choosing not to participate in career advancement opportunities)</a:t>
            </a:r>
          </a:p>
          <a:p>
            <a:pPr eaLnBrk="1" hangingPunct="1">
              <a:defRPr/>
            </a:pPr>
            <a:r>
              <a:rPr lang="en-US" sz="2600" dirty="0"/>
              <a:t>Stereotypes and stigmas affecting opinions about competence, limiting chances for growth placements</a:t>
            </a:r>
          </a:p>
          <a:p>
            <a:pPr eaLnBrk="1" hangingPunct="1">
              <a:defRPr/>
            </a:pPr>
            <a:r>
              <a:rPr lang="en-US" sz="2600" dirty="0"/>
              <a:t>Membership in another minority group and resulting multiple stigmas</a:t>
            </a:r>
          </a:p>
          <a:p>
            <a:pPr marL="0" indent="0" eaLnBrk="1" hangingPunct="1">
              <a:buNone/>
              <a:defRPr/>
            </a:pPr>
            <a:endParaRPr lang="en-US" sz="2600" dirty="0"/>
          </a:p>
          <a:p>
            <a:pPr marL="0" indent="0" eaLnBrk="1" hangingPunct="1">
              <a:buFontTx/>
              <a:buNone/>
              <a:defRPr/>
            </a:pPr>
            <a:endParaRPr lang="en-US" sz="2600" dirty="0"/>
          </a:p>
        </p:txBody>
      </p:sp>
      <p:sp>
        <p:nvSpPr>
          <p:cNvPr id="102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chemeClr val="tx1"/>
                </a:solidFill>
                <a:latin typeface="Arial" panose="020B0604020202020204" pitchFamily="34" charset="0"/>
                <a:ea typeface="MS PGothic" panose="020B0600070205080204" pitchFamily="34" charset="-128"/>
              </a:defRPr>
            </a:lvl1pPr>
            <a:lvl2pPr marL="742950" indent="-285750" eaLnBrk="0" hangingPunct="0">
              <a:spcBef>
                <a:spcPct val="20000"/>
              </a:spcBef>
              <a:buChar char="–"/>
              <a:defRPr sz="2400">
                <a:solidFill>
                  <a:schemeClr val="tx1"/>
                </a:solidFill>
                <a:latin typeface="Arial" panose="020B0604020202020204" pitchFamily="34" charset="0"/>
                <a:ea typeface="MS PGothic" panose="020B0600070205080204" pitchFamily="34" charset="-128"/>
              </a:defRPr>
            </a:lvl2pPr>
            <a:lvl3pPr marL="1143000" indent="-228600" eaLnBrk="0" hangingPunct="0">
              <a:spcBef>
                <a:spcPct val="20000"/>
              </a:spcBef>
              <a:buChar char="•"/>
              <a:defRPr sz="2200">
                <a:solidFill>
                  <a:schemeClr val="tx1"/>
                </a:solidFill>
                <a:latin typeface="Arial" panose="020B0604020202020204" pitchFamily="34" charset="0"/>
                <a:ea typeface="MS PGothic" panose="020B0600070205080204" pitchFamily="34" charset="-128"/>
              </a:defRPr>
            </a:lvl3pPr>
            <a:lvl4pPr marL="1600200" indent="-228600" eaLnBrk="0" hangingPunct="0">
              <a:spcBef>
                <a:spcPct val="20000"/>
              </a:spcBef>
              <a:buChar char="–"/>
              <a:defRPr>
                <a:solidFill>
                  <a:schemeClr val="tx1"/>
                </a:solidFill>
                <a:latin typeface="Arial" panose="020B0604020202020204" pitchFamily="34" charset="0"/>
                <a:ea typeface="MS PGothic" panose="020B0600070205080204" pitchFamily="34" charset="-128"/>
              </a:defRPr>
            </a:lvl4pPr>
            <a:lvl5pPr marL="2057400" indent="-228600" eaLnBrk="0" hangingPunct="0">
              <a:spcBef>
                <a:spcPct val="20000"/>
              </a:spcBef>
              <a:buChar char="»"/>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5952BB0E-2EF6-4A95-8894-C705F898AA6A}" type="slidenum">
              <a:rPr lang="en-US" altLang="en-US" sz="1000"/>
              <a:pPr>
                <a:spcBef>
                  <a:spcPct val="0"/>
                </a:spcBef>
                <a:buFontTx/>
                <a:buNone/>
              </a:pPr>
              <a:t>18</a:t>
            </a:fld>
            <a:endParaRPr lang="en-US" altLang="en-US" sz="1400">
              <a:latin typeface="Times" panose="02020603050405020304" pitchFamily="18" charset="0"/>
            </a:endParaRPr>
          </a:p>
        </p:txBody>
      </p:sp>
      <p:sp>
        <p:nvSpPr>
          <p:cNvPr id="5" name="Rectangle 4">
            <a:extLst>
              <a:ext uri="{FF2B5EF4-FFF2-40B4-BE49-F238E27FC236}">
                <a16:creationId xmlns:a16="http://schemas.microsoft.com/office/drawing/2014/main" id="{1D0F13C7-5529-4BD3-B1D3-76E9283B85E1}"/>
              </a:ext>
            </a:extLst>
          </p:cNvPr>
          <p:cNvSpPr/>
          <p:nvPr/>
        </p:nvSpPr>
        <p:spPr>
          <a:xfrm>
            <a:off x="2438400" y="6589346"/>
            <a:ext cx="6172200" cy="276225"/>
          </a:xfrm>
          <a:prstGeom prst="rect">
            <a:avLst/>
          </a:prstGeom>
        </p:spPr>
        <p:txBody>
          <a:bodyPr>
            <a:spAutoFit/>
          </a:bodyPr>
          <a:lstStyle/>
          <a:p>
            <a:pPr>
              <a:defRPr/>
            </a:pPr>
            <a:r>
              <a:rPr lang="en-US" sz="1200" dirty="0">
                <a:latin typeface="+mn-lt"/>
                <a:ea typeface="ＭＳ Ｐゴシック" panose="020B0600070205080204" pitchFamily="34" charset="-128"/>
              </a:rPr>
              <a:t>© 2024 Cornell University, ILR School, Yang-Tan Institute on Employment and Disability</a:t>
            </a:r>
          </a:p>
        </p:txBody>
      </p:sp>
    </p:spTree>
    <p:extLst>
      <p:ext uri="{BB962C8B-B14F-4D97-AF65-F5344CB8AC3E}">
        <p14:creationId xmlns:p14="http://schemas.microsoft.com/office/powerpoint/2010/main" val="444673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969" y="767556"/>
            <a:ext cx="7772400" cy="1143000"/>
          </a:xfrm>
        </p:spPr>
        <p:txBody>
          <a:bodyPr/>
          <a:lstStyle/>
          <a:p>
            <a:pPr algn="ctr"/>
            <a:r>
              <a:rPr lang="en-US" dirty="0"/>
              <a:t>Preparing Supervisors for </a:t>
            </a:r>
            <a:r>
              <a:rPr lang="en-US" dirty="0" err="1"/>
              <a:t>Neurodiverse</a:t>
            </a:r>
            <a:r>
              <a:rPr lang="en-US" dirty="0"/>
              <a:t> Talent</a:t>
            </a:r>
          </a:p>
        </p:txBody>
      </p:sp>
      <p:sp>
        <p:nvSpPr>
          <p:cNvPr id="3" name="Subtitle 2"/>
          <p:cNvSpPr>
            <a:spLocks noGrp="1"/>
          </p:cNvSpPr>
          <p:nvPr>
            <p:ph idx="1"/>
          </p:nvPr>
        </p:nvSpPr>
        <p:spPr>
          <a:xfrm>
            <a:off x="304800" y="1828800"/>
            <a:ext cx="8118231" cy="4104640"/>
          </a:xfrm>
        </p:spPr>
        <p:txBody>
          <a:bodyPr/>
          <a:lstStyle/>
          <a:p>
            <a:pPr marL="285750" indent="-285750" algn="l">
              <a:buFont typeface="Arial" panose="020B0604020202020204" pitchFamily="34" charset="0"/>
              <a:buChar char="•"/>
            </a:pPr>
            <a:r>
              <a:rPr lang="en-US" sz="1800" dirty="0"/>
              <a:t>Companies that have implemented Autism at Work initiatives have explored a wide variety of ways to equip supervisors for success, both prior to and during their involvement with the program.</a:t>
            </a:r>
          </a:p>
          <a:p>
            <a:pPr marL="285750" lvl="0" indent="-285750" algn="l">
              <a:buFont typeface="Arial" panose="020B0604020202020204" pitchFamily="34" charset="0"/>
              <a:buChar char="•"/>
            </a:pPr>
            <a:r>
              <a:rPr lang="en-US" sz="1800" dirty="0"/>
              <a:t>Some companies are creating internal training programs.</a:t>
            </a:r>
          </a:p>
          <a:p>
            <a:pPr marL="285750" lvl="0" indent="-285750" algn="l">
              <a:buFont typeface="Arial" panose="020B0604020202020204" pitchFamily="34" charset="0"/>
              <a:buChar char="•"/>
            </a:pPr>
            <a:r>
              <a:rPr lang="en-US" sz="1800" dirty="0"/>
              <a:t>Others are accessing emerging external vendor-developed programs.</a:t>
            </a:r>
          </a:p>
          <a:p>
            <a:pPr marL="285750" lvl="0" indent="-285750" algn="l">
              <a:buFont typeface="Arial" panose="020B0604020202020204" pitchFamily="34" charset="0"/>
              <a:buChar char="•"/>
            </a:pPr>
            <a:r>
              <a:rPr lang="en-US" sz="1800" dirty="0"/>
              <a:t>Companies sometimes have supervisors join the new employee recruits in their own one to six-week screening and orientation programs.</a:t>
            </a:r>
          </a:p>
          <a:p>
            <a:pPr marL="285750" lvl="0" indent="-285750" algn="l">
              <a:buFont typeface="Arial" panose="020B0604020202020204" pitchFamily="34" charset="0"/>
              <a:buChar char="•"/>
            </a:pPr>
            <a:r>
              <a:rPr lang="en-US" sz="1800" dirty="0"/>
              <a:t>Companies may also conduct targeted internal training of several hours or longer to orient supervisors to the company’s expectations for the program and the attendant role that the company expects the supervising manager to play.</a:t>
            </a:r>
          </a:p>
          <a:p>
            <a:pPr marL="285750" lvl="0" indent="-285750" algn="l">
              <a:buFont typeface="Arial" panose="020B0604020202020204" pitchFamily="34" charset="0"/>
              <a:buChar char="•"/>
            </a:pPr>
            <a:r>
              <a:rPr lang="en-US" sz="1800" dirty="0"/>
              <a:t>Consultation services and related training programs are materializing to support companies in this process and complement their internal efforts.</a:t>
            </a:r>
          </a:p>
          <a:p>
            <a:pPr marL="0" lvl="0" indent="0" algn="l">
              <a:buNone/>
            </a:pPr>
            <a:endParaRPr lang="en-US" sz="1800" dirty="0"/>
          </a:p>
          <a:p>
            <a:pPr marL="0" lvl="0" indent="0" algn="l">
              <a:buNone/>
            </a:pPr>
            <a:r>
              <a:rPr lang="en-US" sz="1200" dirty="0"/>
              <a:t>(DXC Technology 2016a.; Integrate Advisors 2019; Tim Goldstein 2019; and </a:t>
            </a:r>
            <a:r>
              <a:rPr lang="en-US" sz="1200" dirty="0" err="1"/>
              <a:t>Uptimize</a:t>
            </a:r>
            <a:r>
              <a:rPr lang="en-US" sz="1200" dirty="0"/>
              <a:t> 2019). </a:t>
            </a:r>
          </a:p>
          <a:p>
            <a:endParaRPr lang="en-US" dirty="0"/>
          </a:p>
        </p:txBody>
      </p:sp>
      <p:sp>
        <p:nvSpPr>
          <p:cNvPr id="4" name="Slide Number Placeholder 3"/>
          <p:cNvSpPr>
            <a:spLocks noGrp="1"/>
          </p:cNvSpPr>
          <p:nvPr>
            <p:ph type="sldNum" sz="quarter" idx="12"/>
          </p:nvPr>
        </p:nvSpPr>
        <p:spPr/>
        <p:txBody>
          <a:bodyPr/>
          <a:lstStyle/>
          <a:p>
            <a:pPr>
              <a:defRPr/>
            </a:pPr>
            <a:fld id="{D52D7475-DBE6-4D50-8557-D6D40F0C041E}" type="slidenum">
              <a:rPr lang="en-US" altLang="en-US" smtClean="0"/>
              <a:pPr>
                <a:defRPr/>
              </a:pPr>
              <a:t>19</a:t>
            </a:fld>
            <a:endParaRPr lang="en-US" altLang="en-US" sz="1400">
              <a:latin typeface="Times" panose="02020603050405020304" pitchFamily="18" charset="0"/>
            </a:endParaRPr>
          </a:p>
        </p:txBody>
      </p:sp>
      <p:sp>
        <p:nvSpPr>
          <p:cNvPr id="5" name="Rectangle 4">
            <a:extLst>
              <a:ext uri="{FF2B5EF4-FFF2-40B4-BE49-F238E27FC236}">
                <a16:creationId xmlns:a16="http://schemas.microsoft.com/office/drawing/2014/main" id="{BF534C53-6EDE-4792-B1D4-94C3B0BF00FC}"/>
              </a:ext>
            </a:extLst>
          </p:cNvPr>
          <p:cNvSpPr/>
          <p:nvPr/>
        </p:nvSpPr>
        <p:spPr>
          <a:xfrm>
            <a:off x="2347546" y="6491287"/>
            <a:ext cx="6172200" cy="276225"/>
          </a:xfrm>
          <a:prstGeom prst="rect">
            <a:avLst/>
          </a:prstGeom>
        </p:spPr>
        <p:txBody>
          <a:bodyPr>
            <a:spAutoFit/>
          </a:bodyPr>
          <a:lstStyle/>
          <a:p>
            <a:pPr>
              <a:defRPr/>
            </a:pPr>
            <a:r>
              <a:rPr lang="en-US" sz="1200" dirty="0">
                <a:latin typeface="+mn-lt"/>
                <a:ea typeface="ＭＳ Ｐゴシック" panose="020B0600070205080204" pitchFamily="34" charset="-128"/>
              </a:rPr>
              <a:t>© 2024 Cornell University, ILR School, Yang-Tan Institute on Employment and Disability</a:t>
            </a:r>
          </a:p>
        </p:txBody>
      </p:sp>
    </p:spTree>
    <p:extLst>
      <p:ext uri="{BB962C8B-B14F-4D97-AF65-F5344CB8AC3E}">
        <p14:creationId xmlns:p14="http://schemas.microsoft.com/office/powerpoint/2010/main" val="7611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983184"/>
            <a:ext cx="7772400" cy="1143000"/>
          </a:xfrm>
        </p:spPr>
        <p:txBody>
          <a:bodyPr>
            <a:normAutofit/>
          </a:bodyPr>
          <a:lstStyle/>
          <a:p>
            <a:pPr algn="ctr"/>
            <a:r>
              <a:rPr lang="en-US" altLang="en-US" dirty="0"/>
              <a:t>Yang-Tan Institute on </a:t>
            </a:r>
            <a:br>
              <a:rPr lang="en-US" altLang="en-US" dirty="0"/>
            </a:br>
            <a:r>
              <a:rPr lang="en-US" altLang="en-US" dirty="0"/>
              <a:t>Employment and Disability</a:t>
            </a:r>
          </a:p>
        </p:txBody>
      </p:sp>
      <p:sp>
        <p:nvSpPr>
          <p:cNvPr id="21507" name="Content Placeholder 5"/>
          <p:cNvSpPr>
            <a:spLocks noGrp="1"/>
          </p:cNvSpPr>
          <p:nvPr>
            <p:ph idx="1"/>
          </p:nvPr>
        </p:nvSpPr>
        <p:spPr>
          <a:xfrm>
            <a:off x="374387" y="2307159"/>
            <a:ext cx="3976387" cy="1994253"/>
          </a:xfrm>
        </p:spPr>
        <p:txBody>
          <a:bodyPr/>
          <a:lstStyle/>
          <a:p>
            <a:r>
              <a:rPr lang="en-US" altLang="en-US" sz="2400" dirty="0"/>
              <a:t>Focus on maximizing full inclusion of people with disabilities in employment and civil society</a:t>
            </a:r>
          </a:p>
          <a:p>
            <a:r>
              <a:rPr lang="en-US" altLang="en-US" sz="2400" dirty="0"/>
              <a:t>Enterprise unit</a:t>
            </a:r>
          </a:p>
        </p:txBody>
      </p:sp>
      <p:sp>
        <p:nvSpPr>
          <p:cNvPr id="2" name="Content Placeholder 1"/>
          <p:cNvSpPr>
            <a:spLocks noGrp="1"/>
          </p:cNvSpPr>
          <p:nvPr>
            <p:ph sz="half" idx="4294967295"/>
          </p:nvPr>
        </p:nvSpPr>
        <p:spPr>
          <a:xfrm>
            <a:off x="4793226" y="2307159"/>
            <a:ext cx="3835303" cy="1994253"/>
          </a:xfrm>
        </p:spPr>
        <p:txBody>
          <a:bodyPr/>
          <a:lstStyle/>
          <a:p>
            <a:r>
              <a:rPr lang="en-US" altLang="en-US" sz="2400" dirty="0"/>
              <a:t>Conduct research and knowledge translation/diffusion activities </a:t>
            </a:r>
          </a:p>
          <a:p>
            <a:r>
              <a:rPr lang="en-US" altLang="en-US" sz="2400" dirty="0"/>
              <a:t>Multi-disciplinary team</a:t>
            </a:r>
          </a:p>
          <a:p>
            <a:r>
              <a:rPr lang="en-US" sz="2400" dirty="0"/>
              <a:t>70-member team</a:t>
            </a:r>
          </a:p>
        </p:txBody>
      </p:sp>
      <p:pic>
        <p:nvPicPr>
          <p:cNvPr id="5" name="Picture 4" descr="Image of Yang-Tan Institute faculty, staff and students with benefactor Lisa Yang in 20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3000" y="4731817"/>
            <a:ext cx="6858000" cy="1502840"/>
          </a:xfrm>
          <a:prstGeom prst="rect">
            <a:avLst/>
          </a:prstGeom>
        </p:spPr>
      </p:pic>
      <p:sp>
        <p:nvSpPr>
          <p:cNvPr id="7" name="Rectangle 6">
            <a:extLst>
              <a:ext uri="{FF2B5EF4-FFF2-40B4-BE49-F238E27FC236}">
                <a16:creationId xmlns:a16="http://schemas.microsoft.com/office/drawing/2014/main" id="{FD01137B-06B3-4477-9156-225C55C7B393}"/>
              </a:ext>
            </a:extLst>
          </p:cNvPr>
          <p:cNvSpPr/>
          <p:nvPr/>
        </p:nvSpPr>
        <p:spPr>
          <a:xfrm>
            <a:off x="2456329" y="6581775"/>
            <a:ext cx="6172200" cy="276225"/>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2024 Cornell University, ILR School, Yang-Tan Institute on Employment and Disability</a:t>
            </a:r>
          </a:p>
        </p:txBody>
      </p:sp>
      <p:sp>
        <p:nvSpPr>
          <p:cNvPr id="57348"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Gothic" pitchFamily="49" charset="-128"/>
              </a:defRPr>
            </a:lvl1pPr>
            <a:lvl2pPr marL="557213" indent="-214313" eaLnBrk="0" hangingPunct="0">
              <a:defRPr>
                <a:solidFill>
                  <a:schemeClr val="tx1"/>
                </a:solidFill>
                <a:latin typeface="Arial" pitchFamily="34" charset="0"/>
                <a:ea typeface="MS Gothic" pitchFamily="49" charset="-128"/>
              </a:defRPr>
            </a:lvl2pPr>
            <a:lvl3pPr marL="857250" indent="-171450" eaLnBrk="0" hangingPunct="0">
              <a:defRPr>
                <a:solidFill>
                  <a:schemeClr val="tx1"/>
                </a:solidFill>
                <a:latin typeface="Arial" pitchFamily="34" charset="0"/>
                <a:ea typeface="MS Gothic" pitchFamily="49" charset="-128"/>
              </a:defRPr>
            </a:lvl3pPr>
            <a:lvl4pPr marL="1200150" indent="-171450" eaLnBrk="0" hangingPunct="0">
              <a:defRPr>
                <a:solidFill>
                  <a:schemeClr val="tx1"/>
                </a:solidFill>
                <a:latin typeface="Arial" pitchFamily="34" charset="0"/>
                <a:ea typeface="MS Gothic" pitchFamily="49" charset="-128"/>
              </a:defRPr>
            </a:lvl4pPr>
            <a:lvl5pPr marL="1543050" indent="-171450" eaLnBrk="0" hangingPunct="0">
              <a:defRPr>
                <a:solidFill>
                  <a:schemeClr val="tx1"/>
                </a:solidFill>
                <a:latin typeface="Arial" pitchFamily="34" charset="0"/>
                <a:ea typeface="MS Gothic" pitchFamily="49" charset="-128"/>
              </a:defRPr>
            </a:lvl5pPr>
            <a:lvl6pPr marL="1885950" indent="-171450" eaLnBrk="0" fontAlgn="base" hangingPunct="0">
              <a:spcBef>
                <a:spcPct val="0"/>
              </a:spcBef>
              <a:spcAft>
                <a:spcPct val="0"/>
              </a:spcAft>
              <a:defRPr>
                <a:solidFill>
                  <a:schemeClr val="tx1"/>
                </a:solidFill>
                <a:latin typeface="Arial" pitchFamily="34" charset="0"/>
                <a:ea typeface="MS Gothic" pitchFamily="49" charset="-128"/>
              </a:defRPr>
            </a:lvl6pPr>
            <a:lvl7pPr marL="2228850" indent="-171450" eaLnBrk="0" fontAlgn="base" hangingPunct="0">
              <a:spcBef>
                <a:spcPct val="0"/>
              </a:spcBef>
              <a:spcAft>
                <a:spcPct val="0"/>
              </a:spcAft>
              <a:defRPr>
                <a:solidFill>
                  <a:schemeClr val="tx1"/>
                </a:solidFill>
                <a:latin typeface="Arial" pitchFamily="34" charset="0"/>
                <a:ea typeface="MS Gothic" pitchFamily="49" charset="-128"/>
              </a:defRPr>
            </a:lvl7pPr>
            <a:lvl8pPr marL="2571750" indent="-171450" eaLnBrk="0" fontAlgn="base" hangingPunct="0">
              <a:spcBef>
                <a:spcPct val="0"/>
              </a:spcBef>
              <a:spcAft>
                <a:spcPct val="0"/>
              </a:spcAft>
              <a:defRPr>
                <a:solidFill>
                  <a:schemeClr val="tx1"/>
                </a:solidFill>
                <a:latin typeface="Arial" pitchFamily="34" charset="0"/>
                <a:ea typeface="MS Gothic" pitchFamily="49" charset="-128"/>
              </a:defRPr>
            </a:lvl8pPr>
            <a:lvl9pPr marL="2914650" indent="-171450" eaLnBrk="0" fontAlgn="base" hangingPunct="0">
              <a:spcBef>
                <a:spcPct val="0"/>
              </a:spcBef>
              <a:spcAft>
                <a:spcPct val="0"/>
              </a:spcAft>
              <a:defRPr>
                <a:solidFill>
                  <a:schemeClr val="tx1"/>
                </a:solidFill>
                <a:latin typeface="Arial" pitchFamily="34" charset="0"/>
                <a:ea typeface="MS Gothic" pitchFamily="49" charset="-128"/>
              </a:defRPr>
            </a:lvl9pPr>
          </a:lstStyle>
          <a:p>
            <a:pPr defTabSz="685800" eaLnBrk="1" fontAlgn="base" hangingPunct="1">
              <a:spcBef>
                <a:spcPct val="0"/>
              </a:spcBef>
              <a:spcAft>
                <a:spcPct val="0"/>
              </a:spcAft>
              <a:defRPr/>
            </a:pPr>
            <a:fld id="{440FE192-8D9A-46D4-A41E-D5F2F3832630}" type="slidenum">
              <a:rPr lang="en-US">
                <a:solidFill>
                  <a:srgbClr val="000000"/>
                </a:solidFill>
              </a:rPr>
              <a:pPr defTabSz="685800" eaLnBrk="1" fontAlgn="base" hangingPunct="1">
                <a:spcBef>
                  <a:spcPct val="0"/>
                </a:spcBef>
                <a:spcAft>
                  <a:spcPct val="0"/>
                </a:spcAft>
                <a:defRPr/>
              </a:pPr>
              <a:t>2</a:t>
            </a:fld>
            <a:endParaRPr lang="en-US" sz="1050">
              <a:solidFill>
                <a:srgbClr val="000000"/>
              </a:solidFill>
              <a:latin typeface="Times" pitchFamily="18" charset="0"/>
            </a:endParaRPr>
          </a:p>
        </p:txBody>
      </p:sp>
    </p:spTree>
    <p:extLst>
      <p:ext uri="{BB962C8B-B14F-4D97-AF65-F5344CB8AC3E}">
        <p14:creationId xmlns:p14="http://schemas.microsoft.com/office/powerpoint/2010/main" val="200856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EC5ACE-4476-4180-9208-D2F40103EDED}"/>
              </a:ext>
            </a:extLst>
          </p:cNvPr>
          <p:cNvSpPr>
            <a:spLocks noGrp="1"/>
          </p:cNvSpPr>
          <p:nvPr>
            <p:ph type="title"/>
          </p:nvPr>
        </p:nvSpPr>
        <p:spPr/>
        <p:txBody>
          <a:bodyPr/>
          <a:lstStyle/>
          <a:p>
            <a:r>
              <a:rPr lang="en-US" dirty="0">
                <a:solidFill>
                  <a:schemeClr val="bg1"/>
                </a:solidFill>
              </a:rPr>
              <a:t>Disclosure Infographic</a:t>
            </a:r>
          </a:p>
        </p:txBody>
      </p:sp>
      <p:sp>
        <p:nvSpPr>
          <p:cNvPr id="3" name="Rectangle 2">
            <a:extLst>
              <a:ext uri="{C183D7F6-B498-43B3-948B-1728B52AA6E4}">
                <adec:decorative xmlns:adec="http://schemas.microsoft.com/office/drawing/2017/decorative" val="1"/>
              </a:ext>
            </a:extLst>
          </p:cNvPr>
          <p:cNvSpPr/>
          <p:nvPr/>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Infographic representing that employees with disabilities are at least 60% more likely to disclose their disability to their supervisor than to HR. End infographic."/>
          <p:cNvPicPr>
            <a:picLocks noChangeAspect="1"/>
          </p:cNvPicPr>
          <p:nvPr/>
        </p:nvPicPr>
        <p:blipFill rotWithShape="1">
          <a:blip r:embed="rId2">
            <a:extLst>
              <a:ext uri="{28A0092B-C50C-407E-A947-70E740481C1C}">
                <a14:useLocalDpi xmlns:a14="http://schemas.microsoft.com/office/drawing/2010/main" val="0"/>
              </a:ext>
            </a:extLst>
          </a:blip>
          <a:srcRect t="19608" b="12680"/>
          <a:stretch/>
        </p:blipFill>
        <p:spPr>
          <a:xfrm>
            <a:off x="1974138" y="25400"/>
            <a:ext cx="6276937" cy="6375400"/>
          </a:xfrm>
          <a:prstGeom prst="rect">
            <a:avLst/>
          </a:prstGeom>
        </p:spPr>
      </p:pic>
      <p:sp>
        <p:nvSpPr>
          <p:cNvPr id="6" name="Rectangle 5">
            <a:extLst>
              <a:ext uri="{FF2B5EF4-FFF2-40B4-BE49-F238E27FC236}">
                <a16:creationId xmlns:a16="http://schemas.microsoft.com/office/drawing/2014/main" id="{BD951703-70D5-43E5-92C9-5BF05C66B0F2}"/>
              </a:ext>
            </a:extLst>
          </p:cNvPr>
          <p:cNvSpPr>
            <a:spLocks noChangeArrowheads="1"/>
          </p:cNvSpPr>
          <p:nvPr/>
        </p:nvSpPr>
        <p:spPr bwMode="auto">
          <a:xfrm>
            <a:off x="2310245" y="6491287"/>
            <a:ext cx="6172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fontAlgn="base">
              <a:spcBef>
                <a:spcPct val="0"/>
              </a:spcBef>
              <a:spcAft>
                <a:spcPct val="0"/>
              </a:spcAft>
              <a:buFontTx/>
              <a:buNone/>
            </a:pPr>
            <a:r>
              <a:rPr lang="en-US" altLang="en-US" sz="1200" dirty="0">
                <a:solidFill>
                  <a:srgbClr val="000000"/>
                </a:solidFill>
                <a:ea typeface="MS PGothic" panose="020B0600070205080204" pitchFamily="34" charset="-128"/>
              </a:rPr>
              <a:t>© 2024 Cornell University, ILR School, Yang-Tan Institute on Employment and Disability </a:t>
            </a:r>
          </a:p>
        </p:txBody>
      </p:sp>
    </p:spTree>
    <p:extLst>
      <p:ext uri="{BB962C8B-B14F-4D97-AF65-F5344CB8AC3E}">
        <p14:creationId xmlns:p14="http://schemas.microsoft.com/office/powerpoint/2010/main" val="1078728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DC967-690D-432A-9D1C-7AF04312F501}"/>
              </a:ext>
            </a:extLst>
          </p:cNvPr>
          <p:cNvSpPr>
            <a:spLocks noGrp="1"/>
          </p:cNvSpPr>
          <p:nvPr>
            <p:ph type="ctrTitle"/>
          </p:nvPr>
        </p:nvSpPr>
        <p:spPr>
          <a:xfrm>
            <a:off x="685800" y="848361"/>
            <a:ext cx="7772400" cy="609600"/>
          </a:xfrm>
        </p:spPr>
        <p:txBody>
          <a:bodyPr/>
          <a:lstStyle/>
          <a:p>
            <a:r>
              <a:rPr lang="en-US" sz="3600" dirty="0"/>
              <a:t>Self-Disclosure Considerations</a:t>
            </a:r>
          </a:p>
        </p:txBody>
      </p:sp>
      <p:sp>
        <p:nvSpPr>
          <p:cNvPr id="3" name="Subtitle 2">
            <a:extLst>
              <a:ext uri="{FF2B5EF4-FFF2-40B4-BE49-F238E27FC236}">
                <a16:creationId xmlns:a16="http://schemas.microsoft.com/office/drawing/2014/main" id="{C6DC4A4C-64FB-4383-88C0-CF16CF8CE7DE}"/>
              </a:ext>
            </a:extLst>
          </p:cNvPr>
          <p:cNvSpPr>
            <a:spLocks noGrp="1"/>
          </p:cNvSpPr>
          <p:nvPr>
            <p:ph type="subTitle" idx="1"/>
          </p:nvPr>
        </p:nvSpPr>
        <p:spPr>
          <a:xfrm>
            <a:off x="335280" y="1452880"/>
            <a:ext cx="8402320" cy="4419600"/>
          </a:xfrm>
        </p:spPr>
        <p:txBody>
          <a:bodyPr/>
          <a:lstStyle/>
          <a:p>
            <a:pPr marL="342900" indent="-342900" algn="l">
              <a:buFont typeface="Arial" panose="020B0604020202020204" pitchFamily="34" charset="0"/>
              <a:buChar char="•"/>
            </a:pPr>
            <a:r>
              <a:rPr lang="en-US" dirty="0"/>
              <a:t>In order to benefit from legal protections and accommodations, employers need to know that the individuals qualify as a neurodivergent person</a:t>
            </a:r>
          </a:p>
          <a:p>
            <a:pPr marL="342900" indent="-342900" algn="l">
              <a:buFont typeface="Arial" panose="020B0604020202020204" pitchFamily="34" charset="0"/>
              <a:buChar char="•"/>
            </a:pPr>
            <a:r>
              <a:rPr lang="en-US" dirty="0"/>
              <a:t>Neurodivergent characteristics are largely concealable, thus workers must willingly disclose</a:t>
            </a:r>
          </a:p>
          <a:p>
            <a:pPr marL="342900" indent="-342900" algn="l">
              <a:buFont typeface="Arial" panose="020B0604020202020204" pitchFamily="34" charset="0"/>
              <a:buChar char="•"/>
            </a:pPr>
            <a:r>
              <a:rPr lang="en-US" dirty="0"/>
              <a:t>Disclosure decisions are not easy and may require careful consideration about benefits and costs</a:t>
            </a:r>
          </a:p>
          <a:p>
            <a:pPr marL="342900" indent="-342900" algn="l">
              <a:buFont typeface="Arial" panose="020B0604020202020204" pitchFamily="34" charset="0"/>
              <a:buChar char="•"/>
            </a:pPr>
            <a:r>
              <a:rPr lang="en-US" dirty="0"/>
              <a:t>May result in “identity management” behaviors, that require a great effort and loss of accommodations</a:t>
            </a:r>
          </a:p>
          <a:p>
            <a:pPr marL="342900" indent="-342900" algn="l">
              <a:buFont typeface="Arial" panose="020B0604020202020204" pitchFamily="34" charset="0"/>
              <a:buChar char="•"/>
            </a:pPr>
            <a:r>
              <a:rPr lang="en-US" dirty="0"/>
              <a:t>Work environment primary factor predicting disclosure</a:t>
            </a:r>
          </a:p>
        </p:txBody>
      </p:sp>
      <p:sp>
        <p:nvSpPr>
          <p:cNvPr id="5" name="TextBox 4">
            <a:extLst>
              <a:ext uri="{FF2B5EF4-FFF2-40B4-BE49-F238E27FC236}">
                <a16:creationId xmlns:a16="http://schemas.microsoft.com/office/drawing/2014/main" id="{A2EE1A74-0C05-4E38-9A51-F99C086A6B57}"/>
              </a:ext>
            </a:extLst>
          </p:cNvPr>
          <p:cNvSpPr txBox="1"/>
          <p:nvPr/>
        </p:nvSpPr>
        <p:spPr>
          <a:xfrm>
            <a:off x="406400" y="5456981"/>
            <a:ext cx="7965440" cy="646331"/>
          </a:xfrm>
          <a:prstGeom prst="rect">
            <a:avLst/>
          </a:prstGeom>
          <a:noFill/>
        </p:spPr>
        <p:txBody>
          <a:bodyPr wrap="square" rtlCol="0">
            <a:spAutoFit/>
          </a:bodyPr>
          <a:lstStyle/>
          <a:p>
            <a:r>
              <a:rPr lang="en-US" sz="1200" dirty="0">
                <a:latin typeface="+mn-lt"/>
              </a:rPr>
              <a:t>Santuzzi, A. M. &amp; Keating, R. T.  (2022). Neurodiversity and the disclosure dilemma. In S. M. Bruyere and A. Colella (Eds.). Neurodiversity in the workplace: Interests, issues, and opportunities. (pp. 124-148). SIOP Organizational Frontier Series. Routledge.</a:t>
            </a:r>
            <a:endParaRPr lang="en-US" sz="1200" dirty="0">
              <a:latin typeface="+mn-lt"/>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DBD2FA17-A9A5-4DA3-8AF6-0711132632B7}"/>
              </a:ext>
            </a:extLst>
          </p:cNvPr>
          <p:cNvSpPr/>
          <p:nvPr/>
        </p:nvSpPr>
        <p:spPr>
          <a:xfrm>
            <a:off x="2456329" y="6581775"/>
            <a:ext cx="6172200" cy="276225"/>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2024 Cornell University, ILR School, Yang-Tan Institute on Employment and Disability</a:t>
            </a:r>
          </a:p>
        </p:txBody>
      </p:sp>
      <p:sp>
        <p:nvSpPr>
          <p:cNvPr id="4" name="Slide Number Placeholder 3">
            <a:extLst>
              <a:ext uri="{FF2B5EF4-FFF2-40B4-BE49-F238E27FC236}">
                <a16:creationId xmlns:a16="http://schemas.microsoft.com/office/drawing/2014/main" id="{BC45EDFF-F78E-4948-8987-686A84745951}"/>
              </a:ext>
            </a:extLst>
          </p:cNvPr>
          <p:cNvSpPr>
            <a:spLocks noGrp="1"/>
          </p:cNvSpPr>
          <p:nvPr>
            <p:ph type="sldNum" sz="quarter" idx="12"/>
          </p:nvPr>
        </p:nvSpPr>
        <p:spPr/>
        <p:txBody>
          <a:bodyPr/>
          <a:lstStyle/>
          <a:p>
            <a:pPr>
              <a:defRPr/>
            </a:pPr>
            <a:fld id="{1524E0F7-0E4F-4F4B-B650-AA542CBFBF50}" type="slidenum">
              <a:rPr lang="en-US" altLang="en-US" smtClean="0"/>
              <a:pPr>
                <a:defRPr/>
              </a:pPr>
              <a:t>21</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2197234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5B32F-10CA-4799-95D0-703F6E7B34A3}"/>
              </a:ext>
            </a:extLst>
          </p:cNvPr>
          <p:cNvSpPr>
            <a:spLocks noGrp="1"/>
          </p:cNvSpPr>
          <p:nvPr>
            <p:ph type="ctrTitle"/>
          </p:nvPr>
        </p:nvSpPr>
        <p:spPr>
          <a:xfrm>
            <a:off x="0" y="914401"/>
            <a:ext cx="9144000" cy="533399"/>
          </a:xfrm>
        </p:spPr>
        <p:txBody>
          <a:bodyPr/>
          <a:lstStyle/>
          <a:p>
            <a:r>
              <a:rPr lang="en-US" dirty="0"/>
              <a:t>Questions When Exploring Accommodations</a:t>
            </a:r>
          </a:p>
        </p:txBody>
      </p:sp>
      <p:sp>
        <p:nvSpPr>
          <p:cNvPr id="3" name="Subtitle 2">
            <a:extLst>
              <a:ext uri="{FF2B5EF4-FFF2-40B4-BE49-F238E27FC236}">
                <a16:creationId xmlns:a16="http://schemas.microsoft.com/office/drawing/2014/main" id="{195FB200-D1F6-458E-9986-C96F039A3BCF}"/>
              </a:ext>
            </a:extLst>
          </p:cNvPr>
          <p:cNvSpPr>
            <a:spLocks noGrp="1"/>
          </p:cNvSpPr>
          <p:nvPr>
            <p:ph type="subTitle" idx="1"/>
          </p:nvPr>
        </p:nvSpPr>
        <p:spPr>
          <a:xfrm>
            <a:off x="71120" y="1447800"/>
            <a:ext cx="8768080" cy="4648200"/>
          </a:xfrm>
        </p:spPr>
        <p:txBody>
          <a:bodyPr/>
          <a:lstStyle/>
          <a:p>
            <a:pPr marL="457200" indent="-231775" algn="l">
              <a:buFont typeface="Arial" panose="020B0604020202020204" pitchFamily="34" charset="0"/>
              <a:buChar char="•"/>
            </a:pPr>
            <a:r>
              <a:rPr lang="en-US" sz="2000" dirty="0"/>
              <a:t>What limitations is the employee experiencing? </a:t>
            </a:r>
          </a:p>
          <a:p>
            <a:pPr marL="457200" indent="-231775" algn="l">
              <a:buFont typeface="Arial" panose="020B0604020202020204" pitchFamily="34" charset="0"/>
              <a:buChar char="•"/>
            </a:pPr>
            <a:r>
              <a:rPr lang="en-US" sz="2000" dirty="0"/>
              <a:t>How do these limitations affect the employee and the employee’s job performance? </a:t>
            </a:r>
          </a:p>
          <a:p>
            <a:pPr marL="457200" indent="-231775" algn="l">
              <a:buFont typeface="Arial" panose="020B0604020202020204" pitchFamily="34" charset="0"/>
              <a:buChar char="•"/>
            </a:pPr>
            <a:r>
              <a:rPr lang="en-US" sz="2000" dirty="0"/>
              <a:t>What specific job tasks are problematic as a result of these limitations? </a:t>
            </a:r>
          </a:p>
          <a:p>
            <a:pPr marL="457200" indent="-231775" algn="l">
              <a:buFont typeface="Arial" panose="020B0604020202020204" pitchFamily="34" charset="0"/>
              <a:buChar char="•"/>
            </a:pPr>
            <a:r>
              <a:rPr lang="en-US" sz="2000" dirty="0"/>
              <a:t>What accommodations are available to reduce or eliminate these problems, and are all possible resources being used to determine possible accommodations?</a:t>
            </a:r>
          </a:p>
          <a:p>
            <a:pPr marL="457200" indent="-231775" algn="l">
              <a:buFont typeface="Arial" panose="020B0604020202020204" pitchFamily="34" charset="0"/>
              <a:buChar char="•"/>
            </a:pPr>
            <a:r>
              <a:rPr lang="en-US" sz="2000" dirty="0"/>
              <a:t>Has the employee been consulted regarding possible accommodations? </a:t>
            </a:r>
          </a:p>
          <a:p>
            <a:pPr marL="457200" indent="-231775" algn="l">
              <a:buFont typeface="Arial" panose="020B0604020202020204" pitchFamily="34" charset="0"/>
              <a:buChar char="•"/>
            </a:pPr>
            <a:r>
              <a:rPr lang="en-US" sz="2000" dirty="0"/>
              <a:t>Once accommodations are in place, would it be useful to meet with the employee to evaluate the effectiveness of the accommodations and to determine whether additional accommodations are needed?</a:t>
            </a:r>
          </a:p>
          <a:p>
            <a:pPr marL="457200" indent="-231775" algn="l">
              <a:buFont typeface="Arial" panose="020B0604020202020204" pitchFamily="34" charset="0"/>
              <a:buChar char="•"/>
            </a:pPr>
            <a:r>
              <a:rPr lang="en-US" sz="2000" dirty="0"/>
              <a:t>Do supervisory personnel and employees need training? </a:t>
            </a:r>
          </a:p>
        </p:txBody>
      </p:sp>
      <p:sp>
        <p:nvSpPr>
          <p:cNvPr id="5" name="TextBox 4">
            <a:extLst>
              <a:ext uri="{FF2B5EF4-FFF2-40B4-BE49-F238E27FC236}">
                <a16:creationId xmlns:a16="http://schemas.microsoft.com/office/drawing/2014/main" id="{16F439B5-4255-4B7E-83DC-D7CF6E5CF437}"/>
              </a:ext>
            </a:extLst>
          </p:cNvPr>
          <p:cNvSpPr txBox="1"/>
          <p:nvPr/>
        </p:nvSpPr>
        <p:spPr>
          <a:xfrm>
            <a:off x="162560" y="5694402"/>
            <a:ext cx="6019800" cy="369332"/>
          </a:xfrm>
          <a:prstGeom prst="rect">
            <a:avLst/>
          </a:prstGeom>
          <a:noFill/>
        </p:spPr>
        <p:txBody>
          <a:bodyPr wrap="square" rtlCol="0">
            <a:spAutoFit/>
          </a:bodyPr>
          <a:lstStyle/>
          <a:p>
            <a:r>
              <a:rPr lang="en-US" dirty="0"/>
              <a:t>Job Accommodation Network/JAN, 2019 in Patton, 2022.</a:t>
            </a:r>
          </a:p>
        </p:txBody>
      </p:sp>
      <p:sp>
        <p:nvSpPr>
          <p:cNvPr id="6" name="Rectangle 5">
            <a:extLst>
              <a:ext uri="{FF2B5EF4-FFF2-40B4-BE49-F238E27FC236}">
                <a16:creationId xmlns:a16="http://schemas.microsoft.com/office/drawing/2014/main" id="{EB401C2E-4B0F-42A1-8E8C-5340365698B7}"/>
              </a:ext>
            </a:extLst>
          </p:cNvPr>
          <p:cNvSpPr/>
          <p:nvPr/>
        </p:nvSpPr>
        <p:spPr>
          <a:xfrm>
            <a:off x="2456329" y="6581775"/>
            <a:ext cx="6172200" cy="276225"/>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2024 Cornell University, ILR School, Yang-Tan Institute on Employment and Disability</a:t>
            </a:r>
          </a:p>
        </p:txBody>
      </p:sp>
      <p:sp>
        <p:nvSpPr>
          <p:cNvPr id="4" name="Slide Number Placeholder 3">
            <a:extLst>
              <a:ext uri="{FF2B5EF4-FFF2-40B4-BE49-F238E27FC236}">
                <a16:creationId xmlns:a16="http://schemas.microsoft.com/office/drawing/2014/main" id="{10903475-DED5-4E43-8321-9AE0DC65427B}"/>
              </a:ext>
            </a:extLst>
          </p:cNvPr>
          <p:cNvSpPr>
            <a:spLocks noGrp="1"/>
          </p:cNvSpPr>
          <p:nvPr>
            <p:ph type="sldNum" sz="quarter" idx="12"/>
          </p:nvPr>
        </p:nvSpPr>
        <p:spPr/>
        <p:txBody>
          <a:bodyPr/>
          <a:lstStyle/>
          <a:p>
            <a:pPr>
              <a:defRPr/>
            </a:pPr>
            <a:fld id="{1524E0F7-0E4F-4F4B-B650-AA542CBFBF50}" type="slidenum">
              <a:rPr lang="en-US" altLang="en-US" smtClean="0"/>
              <a:pPr>
                <a:defRPr/>
              </a:pPr>
              <a:t>22</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111791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9144000" cy="925882"/>
          </a:xfrm>
        </p:spPr>
        <p:txBody>
          <a:bodyPr/>
          <a:lstStyle/>
          <a:p>
            <a:pPr algn="ctr"/>
            <a:r>
              <a:rPr lang="en-US" altLang="en-US" dirty="0"/>
              <a:t>Organizational Elements in Retention/Career Development/Performance Mgt. Processes </a:t>
            </a:r>
            <a:endParaRPr lang="en-US" dirty="0"/>
          </a:p>
        </p:txBody>
      </p:sp>
      <p:sp>
        <p:nvSpPr>
          <p:cNvPr id="3" name="Content Placeholder 2"/>
          <p:cNvSpPr>
            <a:spLocks noGrp="1"/>
          </p:cNvSpPr>
          <p:nvPr>
            <p:ph idx="1"/>
          </p:nvPr>
        </p:nvSpPr>
        <p:spPr>
          <a:xfrm>
            <a:off x="533400" y="2097456"/>
            <a:ext cx="7772400" cy="4140505"/>
          </a:xfrm>
        </p:spPr>
        <p:txBody>
          <a:bodyPr/>
          <a:lstStyle/>
          <a:p>
            <a:r>
              <a:rPr lang="en-US" dirty="0"/>
              <a:t>Clear job descriptions and clear performance expectations and timelines</a:t>
            </a:r>
          </a:p>
          <a:p>
            <a:r>
              <a:rPr lang="en-US" dirty="0"/>
              <a:t>Training for supervisors </a:t>
            </a:r>
          </a:p>
          <a:p>
            <a:pPr lvl="1">
              <a:buFont typeface="Courier New" panose="02070309020205020404" pitchFamily="49" charset="0"/>
              <a:buChar char="o"/>
            </a:pPr>
            <a:r>
              <a:rPr lang="en-US" dirty="0"/>
              <a:t>Equitable opportunities for career development</a:t>
            </a:r>
          </a:p>
          <a:p>
            <a:pPr lvl="1">
              <a:buFont typeface="Courier New" panose="02070309020205020404" pitchFamily="49" charset="0"/>
              <a:buChar char="o"/>
            </a:pPr>
            <a:r>
              <a:rPr lang="en-US" dirty="0"/>
              <a:t>Regular feedback</a:t>
            </a:r>
          </a:p>
          <a:p>
            <a:pPr lvl="1">
              <a:buFont typeface="Courier New" panose="02070309020205020404" pitchFamily="49" charset="0"/>
              <a:buChar char="o"/>
            </a:pPr>
            <a:r>
              <a:rPr lang="en-US" dirty="0"/>
              <a:t>Ways to approach behavior/performance issues</a:t>
            </a:r>
          </a:p>
          <a:p>
            <a:pPr lvl="1">
              <a:buFont typeface="Courier New" panose="02070309020205020404" pitchFamily="49" charset="0"/>
              <a:buChar char="o"/>
            </a:pPr>
            <a:r>
              <a:rPr lang="en-US" dirty="0"/>
              <a:t>Other?</a:t>
            </a:r>
          </a:p>
          <a:p>
            <a:pPr>
              <a:buFont typeface="Arial" panose="020B0604020202020204" pitchFamily="34" charset="0"/>
              <a:buChar char="•"/>
            </a:pPr>
            <a:r>
              <a:rPr lang="en-US" dirty="0"/>
              <a:t>Mentoring systems, buddy systems, facilitate social networking, other?</a:t>
            </a:r>
          </a:p>
        </p:txBody>
      </p:sp>
      <p:sp>
        <p:nvSpPr>
          <p:cNvPr id="4" name="Slide Number Placeholder 3"/>
          <p:cNvSpPr>
            <a:spLocks noGrp="1"/>
          </p:cNvSpPr>
          <p:nvPr>
            <p:ph type="sldNum" sz="quarter" idx="12"/>
          </p:nvPr>
        </p:nvSpPr>
        <p:spPr/>
        <p:txBody>
          <a:bodyPr/>
          <a:lstStyle/>
          <a:p>
            <a:pPr>
              <a:defRPr/>
            </a:pPr>
            <a:fld id="{656590B1-8F27-4C8F-9539-B698FAB0C349}" type="slidenum">
              <a:rPr lang="en-US" altLang="en-US" smtClean="0"/>
              <a:pPr>
                <a:defRPr/>
              </a:pPr>
              <a:t>23</a:t>
            </a:fld>
            <a:endParaRPr lang="en-US" altLang="en-US" sz="1400">
              <a:latin typeface="Times" panose="02020603050405020304" pitchFamily="18" charset="0"/>
            </a:endParaRPr>
          </a:p>
        </p:txBody>
      </p:sp>
      <p:sp>
        <p:nvSpPr>
          <p:cNvPr id="5" name="Rectangle 5"/>
          <p:cNvSpPr>
            <a:spLocks noChangeArrowheads="1"/>
          </p:cNvSpPr>
          <p:nvPr/>
        </p:nvSpPr>
        <p:spPr bwMode="auto">
          <a:xfrm>
            <a:off x="2590801" y="6581775"/>
            <a:ext cx="6172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fontAlgn="base">
              <a:spcBef>
                <a:spcPct val="0"/>
              </a:spcBef>
              <a:spcAft>
                <a:spcPct val="0"/>
              </a:spcAft>
              <a:buFontTx/>
              <a:buNone/>
            </a:pPr>
            <a:r>
              <a:rPr lang="en-US" altLang="en-US" sz="1200" dirty="0">
                <a:solidFill>
                  <a:srgbClr val="000000"/>
                </a:solidFill>
                <a:ea typeface="MS PGothic" panose="020B0600070205080204" pitchFamily="34" charset="-128"/>
              </a:rPr>
              <a:t>© 2024 Cornell University, ILR School, Yang-Tan Institute on Employment and Disability </a:t>
            </a:r>
          </a:p>
        </p:txBody>
      </p:sp>
    </p:spTree>
    <p:extLst>
      <p:ext uri="{BB962C8B-B14F-4D97-AF65-F5344CB8AC3E}">
        <p14:creationId xmlns:p14="http://schemas.microsoft.com/office/powerpoint/2010/main" val="802237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342900" y="914400"/>
            <a:ext cx="8458200" cy="609600"/>
          </a:xfrm>
        </p:spPr>
        <p:txBody>
          <a:bodyPr/>
          <a:lstStyle/>
          <a:p>
            <a:pPr algn="ctr"/>
            <a:r>
              <a:rPr lang="en-US" altLang="en-US" dirty="0"/>
              <a:t>Employee/Business Resource Groups</a:t>
            </a:r>
          </a:p>
        </p:txBody>
      </p:sp>
      <p:sp>
        <p:nvSpPr>
          <p:cNvPr id="35843" name="Content Placeholder 2"/>
          <p:cNvSpPr>
            <a:spLocks noGrp="1"/>
          </p:cNvSpPr>
          <p:nvPr>
            <p:ph idx="1"/>
          </p:nvPr>
        </p:nvSpPr>
        <p:spPr>
          <a:xfrm>
            <a:off x="666750" y="1524001"/>
            <a:ext cx="7772400" cy="4648200"/>
          </a:xfrm>
        </p:spPr>
        <p:txBody>
          <a:bodyPr/>
          <a:lstStyle/>
          <a:p>
            <a:r>
              <a:rPr lang="en-US" altLang="en-US" sz="2400" dirty="0"/>
              <a:t>Most effective when senior management lends support</a:t>
            </a:r>
          </a:p>
          <a:p>
            <a:r>
              <a:rPr lang="en-US" altLang="en-US" sz="2400" dirty="0"/>
              <a:t>Can assist with candidate recruitment, identifying supervisors, willing mentors/buddies, etc. </a:t>
            </a:r>
          </a:p>
          <a:p>
            <a:r>
              <a:rPr lang="en-US" altLang="en-US" sz="2400" dirty="0"/>
              <a:t>Help to identify barriers/issues; assist with finding solutions </a:t>
            </a:r>
          </a:p>
          <a:p>
            <a:r>
              <a:rPr lang="en-US" altLang="en-US" sz="2400" dirty="0"/>
              <a:t>Support for families or newly–diagnosed individuals </a:t>
            </a:r>
          </a:p>
          <a:p>
            <a:r>
              <a:rPr lang="en-US" altLang="en-US" sz="2400" dirty="0"/>
              <a:t>Can bring significant business value when product development and marketing assigned (e.g., focus groups for design issues)</a:t>
            </a:r>
          </a:p>
          <a:p>
            <a:r>
              <a:rPr lang="en-US" altLang="en-US" sz="2400" dirty="0"/>
              <a:t>Partner/network with other diversity groups</a:t>
            </a:r>
          </a:p>
          <a:p>
            <a:endParaRPr lang="en-US" altLang="en-US" dirty="0"/>
          </a:p>
        </p:txBody>
      </p:sp>
      <p:sp>
        <p:nvSpPr>
          <p:cNvPr id="358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a:spcBef>
                <a:spcPct val="0"/>
              </a:spcBef>
              <a:buFontTx/>
              <a:buNone/>
            </a:pPr>
            <a:fld id="{4B542B12-86B4-4E9B-B61A-E0B2873939BE}" type="slidenum">
              <a:rPr lang="en-US" altLang="en-US" sz="1000" smtClean="0">
                <a:solidFill>
                  <a:srgbClr val="000000"/>
                </a:solidFill>
              </a:rPr>
              <a:pPr>
                <a:spcBef>
                  <a:spcPct val="0"/>
                </a:spcBef>
                <a:buFontTx/>
                <a:buNone/>
              </a:pPr>
              <a:t>24</a:t>
            </a:fld>
            <a:endParaRPr lang="en-US" altLang="en-US" sz="1400" dirty="0">
              <a:solidFill>
                <a:srgbClr val="000000"/>
              </a:solidFill>
              <a:latin typeface="Times" panose="02020603050405020304" pitchFamily="18" charset="0"/>
            </a:endParaRPr>
          </a:p>
        </p:txBody>
      </p:sp>
      <p:sp>
        <p:nvSpPr>
          <p:cNvPr id="5" name="Rectangle 4"/>
          <p:cNvSpPr/>
          <p:nvPr/>
        </p:nvSpPr>
        <p:spPr>
          <a:xfrm>
            <a:off x="2514600" y="6581775"/>
            <a:ext cx="6172200" cy="276225"/>
          </a:xfrm>
          <a:prstGeom prst="rect">
            <a:avLst/>
          </a:prstGeom>
        </p:spPr>
        <p:txBody>
          <a:bodyPr>
            <a:spAutoFit/>
          </a:bodyPr>
          <a:lstStyle/>
          <a:p>
            <a:pPr>
              <a:defRPr/>
            </a:pPr>
            <a:r>
              <a:rPr lang="en-US" sz="1200" dirty="0">
                <a:latin typeface="+mn-lt"/>
                <a:ea typeface="ＭＳ Ｐゴシック" panose="020B0600070205080204" pitchFamily="34" charset="-128"/>
              </a:rPr>
              <a:t>© 2024 Cornell University, ILR School, Yang-Tan Institute on Employment and Disability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5B625-FF24-44B9-89CF-06B642D8524F}"/>
              </a:ext>
            </a:extLst>
          </p:cNvPr>
          <p:cNvSpPr>
            <a:spLocks noGrp="1"/>
          </p:cNvSpPr>
          <p:nvPr>
            <p:ph type="title"/>
          </p:nvPr>
        </p:nvSpPr>
        <p:spPr>
          <a:xfrm>
            <a:off x="685800" y="1003300"/>
            <a:ext cx="7772400" cy="584200"/>
          </a:xfrm>
        </p:spPr>
        <p:txBody>
          <a:bodyPr/>
          <a:lstStyle/>
          <a:p>
            <a:pPr algn="ctr"/>
            <a:r>
              <a:rPr lang="en-US" dirty="0"/>
              <a:t>Importance of Communications</a:t>
            </a:r>
          </a:p>
        </p:txBody>
      </p:sp>
      <p:sp>
        <p:nvSpPr>
          <p:cNvPr id="3" name="Content Placeholder 2">
            <a:extLst>
              <a:ext uri="{FF2B5EF4-FFF2-40B4-BE49-F238E27FC236}">
                <a16:creationId xmlns:a16="http://schemas.microsoft.com/office/drawing/2014/main" id="{B6FFB30C-9B84-4E46-8DFF-21D28C4D5C6C}"/>
              </a:ext>
            </a:extLst>
          </p:cNvPr>
          <p:cNvSpPr>
            <a:spLocks noGrp="1"/>
          </p:cNvSpPr>
          <p:nvPr>
            <p:ph idx="1"/>
          </p:nvPr>
        </p:nvSpPr>
        <p:spPr>
          <a:xfrm>
            <a:off x="533400" y="1587501"/>
            <a:ext cx="8077200" cy="4267200"/>
          </a:xfrm>
        </p:spPr>
        <p:txBody>
          <a:bodyPr/>
          <a:lstStyle/>
          <a:p>
            <a:pPr marL="0" indent="0">
              <a:buNone/>
            </a:pPr>
            <a:r>
              <a:rPr lang="en-US" dirty="0"/>
              <a:t>A company's communications, marketing, and branding departments can support an neurodiversity inclusion in a number of ways.</a:t>
            </a:r>
          </a:p>
          <a:p>
            <a:r>
              <a:rPr lang="en-US" sz="2400" dirty="0"/>
              <a:t>Program brand-building</a:t>
            </a:r>
          </a:p>
          <a:p>
            <a:r>
              <a:rPr lang="en-US" sz="2400" dirty="0"/>
              <a:t>Leveraging company intranet</a:t>
            </a:r>
          </a:p>
          <a:p>
            <a:r>
              <a:rPr lang="en-US" sz="2400" dirty="0"/>
              <a:t>General internal awareness</a:t>
            </a:r>
          </a:p>
          <a:p>
            <a:r>
              <a:rPr lang="en-US" sz="2400" dirty="0"/>
              <a:t>Messaging</a:t>
            </a:r>
          </a:p>
          <a:p>
            <a:r>
              <a:rPr lang="en-US" sz="2400" dirty="0"/>
              <a:t>Program spotlighting</a:t>
            </a:r>
          </a:p>
          <a:p>
            <a:r>
              <a:rPr lang="en-US" sz="2400" dirty="0"/>
              <a:t>Event planning; use naturally-occurring celebrations </a:t>
            </a:r>
            <a:r>
              <a:rPr lang="en-US" sz="1800" dirty="0"/>
              <a:t>(UN International Day of Persons with Disabilities, Dec. 3; UN Autism Awareness Day, April 2)</a:t>
            </a:r>
          </a:p>
        </p:txBody>
      </p:sp>
      <p:sp>
        <p:nvSpPr>
          <p:cNvPr id="4" name="Slide Number Placeholder 3">
            <a:extLst>
              <a:ext uri="{FF2B5EF4-FFF2-40B4-BE49-F238E27FC236}">
                <a16:creationId xmlns:a16="http://schemas.microsoft.com/office/drawing/2014/main" id="{9195FDD0-1EA3-4428-A0BC-94096432D222}"/>
              </a:ext>
            </a:extLst>
          </p:cNvPr>
          <p:cNvSpPr>
            <a:spLocks noGrp="1"/>
          </p:cNvSpPr>
          <p:nvPr>
            <p:ph type="sldNum" sz="quarter" idx="12"/>
          </p:nvPr>
        </p:nvSpPr>
        <p:spPr/>
        <p:txBody>
          <a:bodyPr/>
          <a:lstStyle/>
          <a:p>
            <a:pPr>
              <a:defRPr/>
            </a:pPr>
            <a:fld id="{395D722A-D179-497B-81C5-BC4F96ABAF3B}" type="slidenum">
              <a:rPr lang="en-US" altLang="en-US" smtClean="0"/>
              <a:pPr>
                <a:defRPr/>
              </a:pPr>
              <a:t>25</a:t>
            </a:fld>
            <a:endParaRPr lang="en-US" altLang="en-US" sz="1400" dirty="0">
              <a:latin typeface="Times" panose="02020603050405020304" pitchFamily="18" charset="0"/>
            </a:endParaRPr>
          </a:p>
        </p:txBody>
      </p:sp>
      <p:sp>
        <p:nvSpPr>
          <p:cNvPr id="6" name="Rectangle 5">
            <a:extLst>
              <a:ext uri="{FF2B5EF4-FFF2-40B4-BE49-F238E27FC236}">
                <a16:creationId xmlns:a16="http://schemas.microsoft.com/office/drawing/2014/main" id="{00F98222-A8B1-4777-826D-0DDB636C0024}"/>
              </a:ext>
            </a:extLst>
          </p:cNvPr>
          <p:cNvSpPr>
            <a:spLocks noChangeArrowheads="1"/>
          </p:cNvSpPr>
          <p:nvPr/>
        </p:nvSpPr>
        <p:spPr bwMode="auto">
          <a:xfrm>
            <a:off x="2438400" y="6573564"/>
            <a:ext cx="6172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fontAlgn="base">
              <a:spcBef>
                <a:spcPct val="0"/>
              </a:spcBef>
              <a:spcAft>
                <a:spcPct val="0"/>
              </a:spcAft>
              <a:buFontTx/>
              <a:buNone/>
            </a:pPr>
            <a:r>
              <a:rPr lang="en-US" altLang="en-US" sz="1200" dirty="0">
                <a:solidFill>
                  <a:srgbClr val="000000"/>
                </a:solidFill>
                <a:ea typeface="MS PGothic" panose="020B0600070205080204" pitchFamily="34" charset="-128"/>
              </a:rPr>
              <a:t>© 2024 Cornell University, ILR School, Yang-Tan Institute on Employment and Disability </a:t>
            </a:r>
          </a:p>
        </p:txBody>
      </p:sp>
    </p:spTree>
    <p:extLst>
      <p:ext uri="{BB962C8B-B14F-4D97-AF65-F5344CB8AC3E}">
        <p14:creationId xmlns:p14="http://schemas.microsoft.com/office/powerpoint/2010/main" val="4269791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FE646-7B43-4F72-83A5-2A56F705D6AF}"/>
              </a:ext>
            </a:extLst>
          </p:cNvPr>
          <p:cNvSpPr>
            <a:spLocks noGrp="1"/>
          </p:cNvSpPr>
          <p:nvPr>
            <p:ph type="title"/>
          </p:nvPr>
        </p:nvSpPr>
        <p:spPr>
          <a:xfrm>
            <a:off x="685800" y="1034826"/>
            <a:ext cx="7772400" cy="1015658"/>
          </a:xfrm>
        </p:spPr>
        <p:txBody>
          <a:bodyPr/>
          <a:lstStyle/>
          <a:p>
            <a:pPr algn="ctr"/>
            <a:r>
              <a:rPr lang="en-US" dirty="0"/>
              <a:t>Designing for Neurodiversity Inclusion Across the Employment Process</a:t>
            </a:r>
          </a:p>
        </p:txBody>
      </p:sp>
      <p:cxnSp>
        <p:nvCxnSpPr>
          <p:cNvPr id="6" name="Straight Arrow Connector 5">
            <a:extLst>
              <a:ext uri="{FF2B5EF4-FFF2-40B4-BE49-F238E27FC236}">
                <a16:creationId xmlns:a16="http://schemas.microsoft.com/office/drawing/2014/main" id="{0C898147-1E12-440A-A92F-28C5185C765B}"/>
              </a:ext>
              <a:ext uri="{C183D7F6-B498-43B3-948B-1728B52AA6E4}">
                <adec:decorative xmlns:adec="http://schemas.microsoft.com/office/drawing/2017/decorative" val="1"/>
              </a:ext>
            </a:extLst>
          </p:cNvPr>
          <p:cNvCxnSpPr>
            <a:cxnSpLocks/>
          </p:cNvCxnSpPr>
          <p:nvPr/>
        </p:nvCxnSpPr>
        <p:spPr bwMode="auto">
          <a:xfrm>
            <a:off x="348521" y="4038600"/>
            <a:ext cx="8534400" cy="0"/>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F97ADC4B-B2C4-4ACC-A89C-036AEC20BECF}"/>
              </a:ext>
            </a:extLst>
          </p:cNvPr>
          <p:cNvSpPr txBox="1"/>
          <p:nvPr/>
        </p:nvSpPr>
        <p:spPr>
          <a:xfrm>
            <a:off x="213515" y="4467070"/>
            <a:ext cx="1186697" cy="830997"/>
          </a:xfrm>
          <a:prstGeom prst="rect">
            <a:avLst/>
          </a:prstGeom>
          <a:noFill/>
        </p:spPr>
        <p:txBody>
          <a:bodyPr wrap="square" rtlCol="0">
            <a:spAutoFit/>
          </a:bodyPr>
          <a:lstStyle/>
          <a:p>
            <a:pPr algn="ctr"/>
            <a:r>
              <a:rPr lang="en-US" sz="1600" dirty="0">
                <a:latin typeface="+mn-lt"/>
              </a:rPr>
              <a:t>Preparing the Workplace</a:t>
            </a:r>
          </a:p>
        </p:txBody>
      </p:sp>
      <p:cxnSp>
        <p:nvCxnSpPr>
          <p:cNvPr id="10" name="Straight Connector 9">
            <a:extLst>
              <a:ext uri="{FF2B5EF4-FFF2-40B4-BE49-F238E27FC236}">
                <a16:creationId xmlns:a16="http://schemas.microsoft.com/office/drawing/2014/main" id="{5282ADEB-120B-45EA-862B-5D001179114B}"/>
              </a:ext>
              <a:ext uri="{C183D7F6-B498-43B3-948B-1728B52AA6E4}">
                <adec:decorative xmlns:adec="http://schemas.microsoft.com/office/drawing/2017/decorative" val="1"/>
              </a:ext>
            </a:extLst>
          </p:cNvPr>
          <p:cNvCxnSpPr/>
          <p:nvPr/>
        </p:nvCxnSpPr>
        <p:spPr bwMode="auto">
          <a:xfrm flipV="1">
            <a:off x="685800" y="40386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TextBox 25">
            <a:extLst>
              <a:ext uri="{FF2B5EF4-FFF2-40B4-BE49-F238E27FC236}">
                <a16:creationId xmlns:a16="http://schemas.microsoft.com/office/drawing/2014/main" id="{08AF6256-A2C9-4A40-BD9B-8D64803156F8}"/>
              </a:ext>
            </a:extLst>
          </p:cNvPr>
          <p:cNvSpPr txBox="1"/>
          <p:nvPr/>
        </p:nvSpPr>
        <p:spPr>
          <a:xfrm>
            <a:off x="755495" y="2747178"/>
            <a:ext cx="1066794" cy="830997"/>
          </a:xfrm>
          <a:prstGeom prst="rect">
            <a:avLst/>
          </a:prstGeom>
          <a:noFill/>
        </p:spPr>
        <p:txBody>
          <a:bodyPr wrap="square" rtlCol="0">
            <a:spAutoFit/>
          </a:bodyPr>
          <a:lstStyle/>
          <a:p>
            <a:pPr algn="ctr"/>
            <a:r>
              <a:rPr lang="en-US" sz="1600" dirty="0">
                <a:latin typeface="+mn-lt"/>
              </a:rPr>
              <a:t>Building the Pipeline</a:t>
            </a:r>
          </a:p>
        </p:txBody>
      </p:sp>
      <p:cxnSp>
        <p:nvCxnSpPr>
          <p:cNvPr id="11" name="Straight Connector 10">
            <a:extLst>
              <a:ext uri="{FF2B5EF4-FFF2-40B4-BE49-F238E27FC236}">
                <a16:creationId xmlns:a16="http://schemas.microsoft.com/office/drawing/2014/main" id="{BD0AF3A9-106A-4C8D-93FC-751200654F0C}"/>
              </a:ext>
              <a:ext uri="{C183D7F6-B498-43B3-948B-1728B52AA6E4}">
                <adec:decorative xmlns:adec="http://schemas.microsoft.com/office/drawing/2017/decorative" val="1"/>
              </a:ext>
            </a:extLst>
          </p:cNvPr>
          <p:cNvCxnSpPr/>
          <p:nvPr/>
        </p:nvCxnSpPr>
        <p:spPr bwMode="auto">
          <a:xfrm flipV="1">
            <a:off x="1219200" y="3610131"/>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B01F92C9-D975-418B-B6BC-B22DC0A3FFEC}"/>
              </a:ext>
            </a:extLst>
          </p:cNvPr>
          <p:cNvSpPr txBox="1"/>
          <p:nvPr/>
        </p:nvSpPr>
        <p:spPr>
          <a:xfrm>
            <a:off x="1322643" y="4508160"/>
            <a:ext cx="1575250" cy="338554"/>
          </a:xfrm>
          <a:prstGeom prst="rect">
            <a:avLst/>
          </a:prstGeom>
          <a:noFill/>
        </p:spPr>
        <p:txBody>
          <a:bodyPr wrap="square" rtlCol="0">
            <a:spAutoFit/>
          </a:bodyPr>
          <a:lstStyle/>
          <a:p>
            <a:r>
              <a:rPr lang="en-US" sz="1600" dirty="0">
                <a:latin typeface="+mn-lt"/>
              </a:rPr>
              <a:t>Recruitment</a:t>
            </a:r>
          </a:p>
        </p:txBody>
      </p:sp>
      <p:cxnSp>
        <p:nvCxnSpPr>
          <p:cNvPr id="12" name="Straight Connector 11">
            <a:extLst>
              <a:ext uri="{FF2B5EF4-FFF2-40B4-BE49-F238E27FC236}">
                <a16:creationId xmlns:a16="http://schemas.microsoft.com/office/drawing/2014/main" id="{78D9E1F0-3A36-4E7E-AC1A-57AFBA330AFF}"/>
              </a:ext>
              <a:ext uri="{C183D7F6-B498-43B3-948B-1728B52AA6E4}">
                <adec:decorative xmlns:adec="http://schemas.microsoft.com/office/drawing/2017/decorative" val="1"/>
              </a:ext>
            </a:extLst>
          </p:cNvPr>
          <p:cNvCxnSpPr/>
          <p:nvPr/>
        </p:nvCxnSpPr>
        <p:spPr bwMode="auto">
          <a:xfrm flipV="1">
            <a:off x="2010342" y="405096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9" name="TextBox 28">
            <a:extLst>
              <a:ext uri="{FF2B5EF4-FFF2-40B4-BE49-F238E27FC236}">
                <a16:creationId xmlns:a16="http://schemas.microsoft.com/office/drawing/2014/main" id="{CC300EA3-612C-4845-889A-69626CF9259B}"/>
              </a:ext>
            </a:extLst>
          </p:cNvPr>
          <p:cNvSpPr txBox="1"/>
          <p:nvPr/>
        </p:nvSpPr>
        <p:spPr>
          <a:xfrm>
            <a:off x="1783964" y="2867650"/>
            <a:ext cx="1408386" cy="584775"/>
          </a:xfrm>
          <a:prstGeom prst="rect">
            <a:avLst/>
          </a:prstGeom>
          <a:noFill/>
        </p:spPr>
        <p:txBody>
          <a:bodyPr wrap="square" rtlCol="0">
            <a:spAutoFit/>
          </a:bodyPr>
          <a:lstStyle/>
          <a:p>
            <a:pPr algn="ctr"/>
            <a:r>
              <a:rPr lang="en-US" sz="1600" dirty="0">
                <a:latin typeface="+mn-lt"/>
              </a:rPr>
              <a:t>Interviewing/Hiring</a:t>
            </a:r>
          </a:p>
        </p:txBody>
      </p:sp>
      <p:cxnSp>
        <p:nvCxnSpPr>
          <p:cNvPr id="13" name="Straight Connector 12">
            <a:extLst>
              <a:ext uri="{FF2B5EF4-FFF2-40B4-BE49-F238E27FC236}">
                <a16:creationId xmlns:a16="http://schemas.microsoft.com/office/drawing/2014/main" id="{A31B9EFE-F2F9-499F-93BF-5F93C40751F3}"/>
              </a:ext>
              <a:ext uri="{C183D7F6-B498-43B3-948B-1728B52AA6E4}">
                <adec:decorative xmlns:adec="http://schemas.microsoft.com/office/drawing/2017/decorative" val="1"/>
              </a:ext>
            </a:extLst>
          </p:cNvPr>
          <p:cNvCxnSpPr/>
          <p:nvPr/>
        </p:nvCxnSpPr>
        <p:spPr bwMode="auto">
          <a:xfrm flipV="1">
            <a:off x="2480098" y="3578175"/>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 name="TextBox 27">
            <a:extLst>
              <a:ext uri="{FF2B5EF4-FFF2-40B4-BE49-F238E27FC236}">
                <a16:creationId xmlns:a16="http://schemas.microsoft.com/office/drawing/2014/main" id="{FA9DAD6F-9A38-4F85-B2DB-993FDB42B187}"/>
              </a:ext>
            </a:extLst>
          </p:cNvPr>
          <p:cNvSpPr txBox="1"/>
          <p:nvPr/>
        </p:nvSpPr>
        <p:spPr>
          <a:xfrm>
            <a:off x="2525279" y="4492575"/>
            <a:ext cx="1297242" cy="338554"/>
          </a:xfrm>
          <a:prstGeom prst="rect">
            <a:avLst/>
          </a:prstGeom>
          <a:noFill/>
        </p:spPr>
        <p:txBody>
          <a:bodyPr wrap="square" rtlCol="0">
            <a:spAutoFit/>
          </a:bodyPr>
          <a:lstStyle/>
          <a:p>
            <a:pPr algn="ctr"/>
            <a:r>
              <a:rPr lang="en-US" sz="1600" dirty="0">
                <a:latin typeface="+mn-lt"/>
              </a:rPr>
              <a:t>Onboarding</a:t>
            </a:r>
          </a:p>
        </p:txBody>
      </p:sp>
      <p:cxnSp>
        <p:nvCxnSpPr>
          <p:cNvPr id="14" name="Straight Connector 13">
            <a:extLst>
              <a:ext uri="{FF2B5EF4-FFF2-40B4-BE49-F238E27FC236}">
                <a16:creationId xmlns:a16="http://schemas.microsoft.com/office/drawing/2014/main" id="{63E43C6B-BE5A-4103-8A6E-DE05F704D6DD}"/>
              </a:ext>
              <a:ext uri="{C183D7F6-B498-43B3-948B-1728B52AA6E4}">
                <adec:decorative xmlns:adec="http://schemas.microsoft.com/office/drawing/2017/decorative" val="1"/>
              </a:ext>
            </a:extLst>
          </p:cNvPr>
          <p:cNvCxnSpPr/>
          <p:nvPr/>
        </p:nvCxnSpPr>
        <p:spPr bwMode="auto">
          <a:xfrm flipV="1">
            <a:off x="3124200" y="40386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2" name="TextBox 31">
            <a:extLst>
              <a:ext uri="{FF2B5EF4-FFF2-40B4-BE49-F238E27FC236}">
                <a16:creationId xmlns:a16="http://schemas.microsoft.com/office/drawing/2014/main" id="{758587D7-E299-4717-B8AF-CF3360C8395C}"/>
              </a:ext>
            </a:extLst>
          </p:cNvPr>
          <p:cNvSpPr txBox="1"/>
          <p:nvPr/>
        </p:nvSpPr>
        <p:spPr>
          <a:xfrm>
            <a:off x="3016845" y="2647586"/>
            <a:ext cx="1380919" cy="830997"/>
          </a:xfrm>
          <a:prstGeom prst="rect">
            <a:avLst/>
          </a:prstGeom>
          <a:noFill/>
        </p:spPr>
        <p:txBody>
          <a:bodyPr wrap="square" rtlCol="0">
            <a:spAutoFit/>
          </a:bodyPr>
          <a:lstStyle/>
          <a:p>
            <a:pPr algn="ctr"/>
            <a:r>
              <a:rPr lang="en-US" sz="1600" dirty="0">
                <a:latin typeface="+mn-lt"/>
              </a:rPr>
              <a:t>Supervisor Preparation/Training</a:t>
            </a:r>
          </a:p>
        </p:txBody>
      </p:sp>
      <p:cxnSp>
        <p:nvCxnSpPr>
          <p:cNvPr id="15" name="Straight Connector 14">
            <a:extLst>
              <a:ext uri="{FF2B5EF4-FFF2-40B4-BE49-F238E27FC236}">
                <a16:creationId xmlns:a16="http://schemas.microsoft.com/office/drawing/2014/main" id="{548AE0F9-3E2D-4127-B660-DD053A63B25E}"/>
              </a:ext>
              <a:ext uri="{C183D7F6-B498-43B3-948B-1728B52AA6E4}">
                <adec:decorative xmlns:adec="http://schemas.microsoft.com/office/drawing/2017/decorative" val="1"/>
              </a:ext>
            </a:extLst>
          </p:cNvPr>
          <p:cNvCxnSpPr/>
          <p:nvPr/>
        </p:nvCxnSpPr>
        <p:spPr bwMode="auto">
          <a:xfrm flipV="1">
            <a:off x="3638099" y="3578175"/>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1" name="TextBox 30">
            <a:extLst>
              <a:ext uri="{FF2B5EF4-FFF2-40B4-BE49-F238E27FC236}">
                <a16:creationId xmlns:a16="http://schemas.microsoft.com/office/drawing/2014/main" id="{03F5B059-6EB3-49A6-8BF9-C0FEF21E5955}"/>
              </a:ext>
            </a:extLst>
          </p:cNvPr>
          <p:cNvSpPr txBox="1"/>
          <p:nvPr/>
        </p:nvSpPr>
        <p:spPr>
          <a:xfrm>
            <a:off x="3634351" y="4385049"/>
            <a:ext cx="1717007" cy="584775"/>
          </a:xfrm>
          <a:prstGeom prst="rect">
            <a:avLst/>
          </a:prstGeom>
          <a:noFill/>
        </p:spPr>
        <p:txBody>
          <a:bodyPr wrap="square" rtlCol="0">
            <a:spAutoFit/>
          </a:bodyPr>
          <a:lstStyle/>
          <a:p>
            <a:pPr algn="ctr"/>
            <a:r>
              <a:rPr lang="en-US" sz="1600" dirty="0">
                <a:latin typeface="+mn-lt"/>
              </a:rPr>
              <a:t>Accommodation Process</a:t>
            </a:r>
          </a:p>
        </p:txBody>
      </p:sp>
      <p:cxnSp>
        <p:nvCxnSpPr>
          <p:cNvPr id="16" name="Straight Connector 15">
            <a:extLst>
              <a:ext uri="{FF2B5EF4-FFF2-40B4-BE49-F238E27FC236}">
                <a16:creationId xmlns:a16="http://schemas.microsoft.com/office/drawing/2014/main" id="{239D4F39-A216-452E-84EB-06806BAF236E}"/>
              </a:ext>
              <a:ext uri="{C183D7F6-B498-43B3-948B-1728B52AA6E4}">
                <adec:decorative xmlns:adec="http://schemas.microsoft.com/office/drawing/2017/decorative" val="1"/>
              </a:ext>
            </a:extLst>
          </p:cNvPr>
          <p:cNvCxnSpPr/>
          <p:nvPr/>
        </p:nvCxnSpPr>
        <p:spPr bwMode="auto">
          <a:xfrm flipV="1">
            <a:off x="4267200" y="4035375"/>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 name="TextBox 29">
            <a:extLst>
              <a:ext uri="{FF2B5EF4-FFF2-40B4-BE49-F238E27FC236}">
                <a16:creationId xmlns:a16="http://schemas.microsoft.com/office/drawing/2014/main" id="{E3939D34-F293-4ADE-B746-68DC171C607B}"/>
              </a:ext>
            </a:extLst>
          </p:cNvPr>
          <p:cNvSpPr txBox="1"/>
          <p:nvPr/>
        </p:nvSpPr>
        <p:spPr>
          <a:xfrm>
            <a:off x="4303937" y="2667593"/>
            <a:ext cx="1186697" cy="830997"/>
          </a:xfrm>
          <a:prstGeom prst="rect">
            <a:avLst/>
          </a:prstGeom>
          <a:noFill/>
        </p:spPr>
        <p:txBody>
          <a:bodyPr wrap="square" rtlCol="0">
            <a:spAutoFit/>
          </a:bodyPr>
          <a:lstStyle/>
          <a:p>
            <a:pPr algn="ctr"/>
            <a:r>
              <a:rPr lang="en-US" sz="1600" dirty="0">
                <a:latin typeface="+mn-lt"/>
              </a:rPr>
              <a:t>Engaging Internal Supports</a:t>
            </a:r>
          </a:p>
        </p:txBody>
      </p:sp>
      <p:cxnSp>
        <p:nvCxnSpPr>
          <p:cNvPr id="17" name="Straight Connector 16">
            <a:extLst>
              <a:ext uri="{FF2B5EF4-FFF2-40B4-BE49-F238E27FC236}">
                <a16:creationId xmlns:a16="http://schemas.microsoft.com/office/drawing/2014/main" id="{CD1E939B-8B72-4007-8B82-7B80B0DE0ED5}"/>
              </a:ext>
              <a:ext uri="{C183D7F6-B498-43B3-948B-1728B52AA6E4}">
                <adec:decorative xmlns:adec="http://schemas.microsoft.com/office/drawing/2017/decorative" val="1"/>
              </a:ext>
            </a:extLst>
          </p:cNvPr>
          <p:cNvCxnSpPr/>
          <p:nvPr/>
        </p:nvCxnSpPr>
        <p:spPr bwMode="auto">
          <a:xfrm flipV="1">
            <a:off x="4800600" y="359376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 name="TextBox 32">
            <a:extLst>
              <a:ext uri="{FF2B5EF4-FFF2-40B4-BE49-F238E27FC236}">
                <a16:creationId xmlns:a16="http://schemas.microsoft.com/office/drawing/2014/main" id="{F50CE3BB-CD93-42BF-88CF-713B571E76F5}"/>
              </a:ext>
            </a:extLst>
          </p:cNvPr>
          <p:cNvSpPr txBox="1"/>
          <p:nvPr/>
        </p:nvSpPr>
        <p:spPr>
          <a:xfrm>
            <a:off x="5088396" y="4596224"/>
            <a:ext cx="1186697" cy="830997"/>
          </a:xfrm>
          <a:prstGeom prst="rect">
            <a:avLst/>
          </a:prstGeom>
          <a:noFill/>
        </p:spPr>
        <p:txBody>
          <a:bodyPr wrap="square" rtlCol="0">
            <a:spAutoFit/>
          </a:bodyPr>
          <a:lstStyle/>
          <a:p>
            <a:pPr algn="ctr"/>
            <a:r>
              <a:rPr lang="en-US" sz="1600" dirty="0">
                <a:latin typeface="+mn-lt"/>
              </a:rPr>
              <a:t>Engaging External Supports</a:t>
            </a:r>
          </a:p>
        </p:txBody>
      </p:sp>
      <p:cxnSp>
        <p:nvCxnSpPr>
          <p:cNvPr id="18" name="Straight Connector 17">
            <a:extLst>
              <a:ext uri="{FF2B5EF4-FFF2-40B4-BE49-F238E27FC236}">
                <a16:creationId xmlns:a16="http://schemas.microsoft.com/office/drawing/2014/main" id="{CF4ACB98-67B3-4C0C-A9FB-1257A1640919}"/>
              </a:ext>
              <a:ext uri="{C183D7F6-B498-43B3-948B-1728B52AA6E4}">
                <adec:decorative xmlns:adec="http://schemas.microsoft.com/office/drawing/2017/decorative" val="1"/>
              </a:ext>
            </a:extLst>
          </p:cNvPr>
          <p:cNvCxnSpPr/>
          <p:nvPr/>
        </p:nvCxnSpPr>
        <p:spPr bwMode="auto">
          <a:xfrm flipV="1">
            <a:off x="5634883" y="405096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64750BB6-79EA-43ED-BCBD-1F7BA9B18EAC}"/>
              </a:ext>
            </a:extLst>
          </p:cNvPr>
          <p:cNvSpPr txBox="1"/>
          <p:nvPr/>
        </p:nvSpPr>
        <p:spPr>
          <a:xfrm>
            <a:off x="5195026" y="3027787"/>
            <a:ext cx="1759496" cy="584775"/>
          </a:xfrm>
          <a:prstGeom prst="rect">
            <a:avLst/>
          </a:prstGeom>
          <a:noFill/>
        </p:spPr>
        <p:txBody>
          <a:bodyPr wrap="square" rtlCol="0">
            <a:spAutoFit/>
          </a:bodyPr>
          <a:lstStyle/>
          <a:p>
            <a:pPr algn="ctr"/>
            <a:r>
              <a:rPr lang="en-US" sz="1600" dirty="0">
                <a:latin typeface="+mn-lt"/>
              </a:rPr>
              <a:t>Communication Campaign</a:t>
            </a:r>
          </a:p>
        </p:txBody>
      </p:sp>
      <p:cxnSp>
        <p:nvCxnSpPr>
          <p:cNvPr id="19" name="Straight Connector 18">
            <a:extLst>
              <a:ext uri="{FF2B5EF4-FFF2-40B4-BE49-F238E27FC236}">
                <a16:creationId xmlns:a16="http://schemas.microsoft.com/office/drawing/2014/main" id="{CC543ACF-2101-4ADE-A019-2CEA169F0284}"/>
              </a:ext>
              <a:ext uri="{C183D7F6-B498-43B3-948B-1728B52AA6E4}">
                <adec:decorative xmlns:adec="http://schemas.microsoft.com/office/drawing/2017/decorative" val="1"/>
              </a:ext>
            </a:extLst>
          </p:cNvPr>
          <p:cNvCxnSpPr/>
          <p:nvPr/>
        </p:nvCxnSpPr>
        <p:spPr bwMode="auto">
          <a:xfrm flipV="1">
            <a:off x="6033230" y="3578175"/>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 name="TextBox 35">
            <a:extLst>
              <a:ext uri="{FF2B5EF4-FFF2-40B4-BE49-F238E27FC236}">
                <a16:creationId xmlns:a16="http://schemas.microsoft.com/office/drawing/2014/main" id="{FC69377D-0EBF-47A6-A4E7-562518822DD6}"/>
              </a:ext>
            </a:extLst>
          </p:cNvPr>
          <p:cNvSpPr txBox="1"/>
          <p:nvPr/>
        </p:nvSpPr>
        <p:spPr>
          <a:xfrm>
            <a:off x="6080527" y="4598791"/>
            <a:ext cx="1186697" cy="338554"/>
          </a:xfrm>
          <a:prstGeom prst="rect">
            <a:avLst/>
          </a:prstGeom>
          <a:noFill/>
        </p:spPr>
        <p:txBody>
          <a:bodyPr wrap="square" rtlCol="0">
            <a:spAutoFit/>
          </a:bodyPr>
          <a:lstStyle/>
          <a:p>
            <a:pPr algn="ctr"/>
            <a:r>
              <a:rPr lang="en-US" sz="1600" dirty="0">
                <a:latin typeface="+mn-lt"/>
              </a:rPr>
              <a:t>Retention</a:t>
            </a:r>
          </a:p>
        </p:txBody>
      </p:sp>
      <p:cxnSp>
        <p:nvCxnSpPr>
          <p:cNvPr id="20" name="Straight Connector 19">
            <a:extLst>
              <a:ext uri="{FF2B5EF4-FFF2-40B4-BE49-F238E27FC236}">
                <a16:creationId xmlns:a16="http://schemas.microsoft.com/office/drawing/2014/main" id="{414B6F55-27CF-42C4-9E42-A6DFC71D3980}"/>
              </a:ext>
              <a:ext uri="{C183D7F6-B498-43B3-948B-1728B52AA6E4}">
                <adec:decorative xmlns:adec="http://schemas.microsoft.com/office/drawing/2017/decorative" val="1"/>
              </a:ext>
            </a:extLst>
          </p:cNvPr>
          <p:cNvCxnSpPr/>
          <p:nvPr/>
        </p:nvCxnSpPr>
        <p:spPr bwMode="auto">
          <a:xfrm flipV="1">
            <a:off x="6595241" y="403860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TextBox 34">
            <a:extLst>
              <a:ext uri="{FF2B5EF4-FFF2-40B4-BE49-F238E27FC236}">
                <a16:creationId xmlns:a16="http://schemas.microsoft.com/office/drawing/2014/main" id="{3994EDAE-87C4-4EE7-993C-5219FC963A3F}"/>
              </a:ext>
            </a:extLst>
          </p:cNvPr>
          <p:cNvSpPr txBox="1"/>
          <p:nvPr/>
        </p:nvSpPr>
        <p:spPr>
          <a:xfrm>
            <a:off x="6527583" y="2613065"/>
            <a:ext cx="1593338" cy="584775"/>
          </a:xfrm>
          <a:prstGeom prst="rect">
            <a:avLst/>
          </a:prstGeom>
          <a:noFill/>
        </p:spPr>
        <p:txBody>
          <a:bodyPr wrap="square" rtlCol="0">
            <a:spAutoFit/>
          </a:bodyPr>
          <a:lstStyle/>
          <a:p>
            <a:pPr algn="ctr"/>
            <a:r>
              <a:rPr lang="en-US" sz="1600" dirty="0">
                <a:latin typeface="+mn-lt"/>
              </a:rPr>
              <a:t>Performance Management</a:t>
            </a:r>
          </a:p>
        </p:txBody>
      </p:sp>
      <p:cxnSp>
        <p:nvCxnSpPr>
          <p:cNvPr id="21" name="Straight Connector 20">
            <a:extLst>
              <a:ext uri="{FF2B5EF4-FFF2-40B4-BE49-F238E27FC236}">
                <a16:creationId xmlns:a16="http://schemas.microsoft.com/office/drawing/2014/main" id="{03BE256D-9355-4A14-B78D-F4B806719EB3}"/>
              </a:ext>
              <a:ext uri="{C183D7F6-B498-43B3-948B-1728B52AA6E4}">
                <adec:decorative xmlns:adec="http://schemas.microsoft.com/office/drawing/2017/decorative" val="1"/>
              </a:ext>
            </a:extLst>
          </p:cNvPr>
          <p:cNvCxnSpPr/>
          <p:nvPr/>
        </p:nvCxnSpPr>
        <p:spPr bwMode="auto">
          <a:xfrm flipV="1">
            <a:off x="7128790" y="3541389"/>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B4FCD38D-0C73-455B-AEE3-C7D004E0F0C7}"/>
              </a:ext>
            </a:extLst>
          </p:cNvPr>
          <p:cNvSpPr txBox="1"/>
          <p:nvPr/>
        </p:nvSpPr>
        <p:spPr>
          <a:xfrm>
            <a:off x="6954522" y="4556814"/>
            <a:ext cx="1517966" cy="584775"/>
          </a:xfrm>
          <a:prstGeom prst="rect">
            <a:avLst/>
          </a:prstGeom>
          <a:noFill/>
        </p:spPr>
        <p:txBody>
          <a:bodyPr wrap="square" rtlCol="0">
            <a:spAutoFit/>
          </a:bodyPr>
          <a:lstStyle/>
          <a:p>
            <a:pPr algn="ctr"/>
            <a:r>
              <a:rPr lang="en-US" sz="1600" dirty="0">
                <a:latin typeface="+mn-lt"/>
              </a:rPr>
              <a:t>Career Advancement</a:t>
            </a:r>
          </a:p>
        </p:txBody>
      </p:sp>
      <p:cxnSp>
        <p:nvCxnSpPr>
          <p:cNvPr id="22" name="Straight Connector 21">
            <a:extLst>
              <a:ext uri="{FF2B5EF4-FFF2-40B4-BE49-F238E27FC236}">
                <a16:creationId xmlns:a16="http://schemas.microsoft.com/office/drawing/2014/main" id="{18736B81-56A9-4AE3-A7A7-C203372DAC1C}"/>
              </a:ext>
              <a:ext uri="{C183D7F6-B498-43B3-948B-1728B52AA6E4}">
                <adec:decorative xmlns:adec="http://schemas.microsoft.com/office/drawing/2017/decorative" val="1"/>
              </a:ext>
            </a:extLst>
          </p:cNvPr>
          <p:cNvCxnSpPr/>
          <p:nvPr/>
        </p:nvCxnSpPr>
        <p:spPr bwMode="auto">
          <a:xfrm flipV="1">
            <a:off x="7634591" y="405096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7" name="TextBox 36">
            <a:extLst>
              <a:ext uri="{FF2B5EF4-FFF2-40B4-BE49-F238E27FC236}">
                <a16:creationId xmlns:a16="http://schemas.microsoft.com/office/drawing/2014/main" id="{4EF509C8-3CC6-4D44-9F24-76FE51F4D875}"/>
              </a:ext>
            </a:extLst>
          </p:cNvPr>
          <p:cNvSpPr txBox="1"/>
          <p:nvPr/>
        </p:nvSpPr>
        <p:spPr>
          <a:xfrm>
            <a:off x="7624081" y="3102943"/>
            <a:ext cx="1382811" cy="338554"/>
          </a:xfrm>
          <a:prstGeom prst="rect">
            <a:avLst/>
          </a:prstGeom>
          <a:noFill/>
        </p:spPr>
        <p:txBody>
          <a:bodyPr wrap="square" rtlCol="0">
            <a:spAutoFit/>
          </a:bodyPr>
          <a:lstStyle/>
          <a:p>
            <a:pPr algn="ctr"/>
            <a:r>
              <a:rPr lang="en-US" sz="1600" dirty="0">
                <a:latin typeface="+mn-lt"/>
              </a:rPr>
              <a:t>Sustainability</a:t>
            </a:r>
          </a:p>
        </p:txBody>
      </p:sp>
      <p:cxnSp>
        <p:nvCxnSpPr>
          <p:cNvPr id="23" name="Straight Connector 22">
            <a:extLst>
              <a:ext uri="{FF2B5EF4-FFF2-40B4-BE49-F238E27FC236}">
                <a16:creationId xmlns:a16="http://schemas.microsoft.com/office/drawing/2014/main" id="{5DD292C8-45C2-46F8-B039-2B40785ABB2E}"/>
              </a:ext>
              <a:ext uri="{C183D7F6-B498-43B3-948B-1728B52AA6E4}">
                <adec:decorative xmlns:adec="http://schemas.microsoft.com/office/drawing/2017/decorative" val="1"/>
              </a:ext>
            </a:extLst>
          </p:cNvPr>
          <p:cNvCxnSpPr/>
          <p:nvPr/>
        </p:nvCxnSpPr>
        <p:spPr bwMode="auto">
          <a:xfrm flipV="1">
            <a:off x="8267684" y="3578175"/>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163885A5-54E1-4E50-A22B-F24E650D9D2A}"/>
              </a:ext>
            </a:extLst>
          </p:cNvPr>
          <p:cNvSpPr txBox="1"/>
          <p:nvPr/>
        </p:nvSpPr>
        <p:spPr>
          <a:xfrm>
            <a:off x="8053418" y="4607831"/>
            <a:ext cx="1186697" cy="338554"/>
          </a:xfrm>
          <a:prstGeom prst="rect">
            <a:avLst/>
          </a:prstGeom>
          <a:noFill/>
        </p:spPr>
        <p:txBody>
          <a:bodyPr wrap="square" rtlCol="0">
            <a:spAutoFit/>
          </a:bodyPr>
          <a:lstStyle/>
          <a:p>
            <a:pPr algn="ctr"/>
            <a:r>
              <a:rPr lang="en-US" sz="1600" dirty="0">
                <a:latin typeface="+mn-lt"/>
              </a:rPr>
              <a:t>Scaling</a:t>
            </a:r>
          </a:p>
        </p:txBody>
      </p:sp>
      <p:cxnSp>
        <p:nvCxnSpPr>
          <p:cNvPr id="24" name="Straight Connector 23">
            <a:extLst>
              <a:ext uri="{FF2B5EF4-FFF2-40B4-BE49-F238E27FC236}">
                <a16:creationId xmlns:a16="http://schemas.microsoft.com/office/drawing/2014/main" id="{4618EBE8-9B32-44FB-AF6C-4207CC8EED70}"/>
              </a:ext>
              <a:ext uri="{C183D7F6-B498-43B3-948B-1728B52AA6E4}">
                <adec:decorative xmlns:adec="http://schemas.microsoft.com/office/drawing/2017/decorative" val="1"/>
              </a:ext>
            </a:extLst>
          </p:cNvPr>
          <p:cNvCxnSpPr/>
          <p:nvPr/>
        </p:nvCxnSpPr>
        <p:spPr bwMode="auto">
          <a:xfrm flipV="1">
            <a:off x="8646766" y="4050960"/>
            <a:ext cx="0" cy="457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0" name="Rectangle 39">
            <a:extLst>
              <a:ext uri="{FF2B5EF4-FFF2-40B4-BE49-F238E27FC236}">
                <a16:creationId xmlns:a16="http://schemas.microsoft.com/office/drawing/2014/main" id="{EEAB6F58-831C-4A5F-A4B8-0AE460DB33DD}"/>
              </a:ext>
            </a:extLst>
          </p:cNvPr>
          <p:cNvSpPr/>
          <p:nvPr/>
        </p:nvSpPr>
        <p:spPr>
          <a:xfrm>
            <a:off x="2441792" y="6524625"/>
            <a:ext cx="6172200" cy="276225"/>
          </a:xfrm>
          <a:prstGeom prst="rect">
            <a:avLst/>
          </a:prstGeom>
        </p:spPr>
        <p:txBody>
          <a:bodyPr>
            <a:spAutoFit/>
          </a:bodyPr>
          <a:lstStyle/>
          <a:p>
            <a:pPr>
              <a:defRPr/>
            </a:pPr>
            <a:r>
              <a:rPr lang="en-US" sz="1200" dirty="0">
                <a:latin typeface="+mn-lt"/>
                <a:ea typeface="ＭＳ Ｐゴシック" panose="020B0600070205080204" pitchFamily="34" charset="-128"/>
              </a:rPr>
              <a:t>© 2024 Cornell University, ILR School, Yang-Tan Institute on Employment and Disability</a:t>
            </a:r>
          </a:p>
        </p:txBody>
      </p:sp>
      <p:sp>
        <p:nvSpPr>
          <p:cNvPr id="4" name="Slide Number Placeholder 3">
            <a:extLst>
              <a:ext uri="{FF2B5EF4-FFF2-40B4-BE49-F238E27FC236}">
                <a16:creationId xmlns:a16="http://schemas.microsoft.com/office/drawing/2014/main" id="{5588A316-15D5-4F27-8190-C0DC0F20C7BE}"/>
              </a:ext>
            </a:extLst>
          </p:cNvPr>
          <p:cNvSpPr>
            <a:spLocks noGrp="1"/>
          </p:cNvSpPr>
          <p:nvPr>
            <p:ph type="sldNum" sz="quarter" idx="12"/>
          </p:nvPr>
        </p:nvSpPr>
        <p:spPr/>
        <p:txBody>
          <a:bodyPr/>
          <a:lstStyle/>
          <a:p>
            <a:pPr>
              <a:defRPr/>
            </a:pPr>
            <a:fld id="{395D722A-D179-497B-81C5-BC4F96ABAF3B}" type="slidenum">
              <a:rPr lang="en-US" altLang="en-US" smtClean="0"/>
              <a:pPr>
                <a:defRPr/>
              </a:pPr>
              <a:t>26</a:t>
            </a:fld>
            <a:endParaRPr lang="en-US" altLang="en-US" sz="1400">
              <a:latin typeface="Times" panose="02020603050405020304" pitchFamily="18" charset="0"/>
            </a:endParaRPr>
          </a:p>
        </p:txBody>
      </p:sp>
    </p:spTree>
    <p:extLst>
      <p:ext uri="{BB962C8B-B14F-4D97-AF65-F5344CB8AC3E}">
        <p14:creationId xmlns:p14="http://schemas.microsoft.com/office/powerpoint/2010/main" val="2959149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E8F75-1C4B-4301-B1D3-619AFDC4A61E}"/>
              </a:ext>
            </a:extLst>
          </p:cNvPr>
          <p:cNvSpPr>
            <a:spLocks noGrp="1"/>
          </p:cNvSpPr>
          <p:nvPr>
            <p:ph type="ctrTitle"/>
          </p:nvPr>
        </p:nvSpPr>
        <p:spPr>
          <a:xfrm>
            <a:off x="685800" y="990600"/>
            <a:ext cx="7772400" cy="990601"/>
          </a:xfrm>
        </p:spPr>
        <p:txBody>
          <a:bodyPr/>
          <a:lstStyle/>
          <a:p>
            <a:r>
              <a:rPr lang="en-US" dirty="0"/>
              <a:t>Assessing Progress Across the Employment Process</a:t>
            </a:r>
          </a:p>
        </p:txBody>
      </p:sp>
      <p:sp>
        <p:nvSpPr>
          <p:cNvPr id="3" name="Subtitle 2">
            <a:extLst>
              <a:ext uri="{FF2B5EF4-FFF2-40B4-BE49-F238E27FC236}">
                <a16:creationId xmlns:a16="http://schemas.microsoft.com/office/drawing/2014/main" id="{96E1D814-2413-4F3F-A7A2-9AC5DD34920B}"/>
              </a:ext>
            </a:extLst>
          </p:cNvPr>
          <p:cNvSpPr>
            <a:spLocks noGrp="1"/>
          </p:cNvSpPr>
          <p:nvPr>
            <p:ph type="subTitle" idx="1"/>
          </p:nvPr>
        </p:nvSpPr>
        <p:spPr>
          <a:xfrm>
            <a:off x="685800" y="2209800"/>
            <a:ext cx="8077200" cy="4038600"/>
          </a:xfrm>
        </p:spPr>
        <p:txBody>
          <a:bodyPr/>
          <a:lstStyle/>
          <a:p>
            <a:pPr marL="342900" indent="-342900" algn="l">
              <a:buFont typeface="Arial" panose="020B0604020202020204" pitchFamily="34" charset="0"/>
              <a:buChar char="•"/>
            </a:pPr>
            <a:r>
              <a:rPr lang="en-US" dirty="0"/>
              <a:t>Readying the workplace </a:t>
            </a:r>
          </a:p>
          <a:p>
            <a:pPr marL="342900" indent="-342900" algn="l">
              <a:buFont typeface="Arial" panose="020B0604020202020204" pitchFamily="34" charset="0"/>
              <a:buChar char="•"/>
            </a:pPr>
            <a:r>
              <a:rPr lang="en-US" dirty="0"/>
              <a:t>Recruitment, interviewing, hiring, orientation, training</a:t>
            </a:r>
          </a:p>
          <a:p>
            <a:pPr marL="342900" indent="-342900" algn="l">
              <a:buFont typeface="Arial" panose="020B0604020202020204" pitchFamily="34" charset="0"/>
              <a:buChar char="•"/>
            </a:pPr>
            <a:r>
              <a:rPr lang="en-US" dirty="0"/>
              <a:t>Supervisor role, preparation, and support </a:t>
            </a:r>
          </a:p>
          <a:p>
            <a:pPr marL="342900" indent="-342900" algn="l">
              <a:buFont typeface="Arial" panose="020B0604020202020204" pitchFamily="34" charset="0"/>
              <a:buChar char="•"/>
            </a:pPr>
            <a:r>
              <a:rPr lang="en-US" dirty="0"/>
              <a:t>Retention, career development, progression </a:t>
            </a:r>
          </a:p>
          <a:p>
            <a:pPr marL="342900" indent="-342900" algn="l">
              <a:buFont typeface="Arial" panose="020B0604020202020204" pitchFamily="34" charset="0"/>
              <a:buChar char="•"/>
            </a:pPr>
            <a:r>
              <a:rPr lang="en-US" dirty="0"/>
              <a:t>Workplace neurodiversity and inclusion</a:t>
            </a:r>
          </a:p>
          <a:p>
            <a:pPr marL="342900" indent="-342900" algn="l">
              <a:buFont typeface="Arial" panose="020B0604020202020204" pitchFamily="34" charset="0"/>
              <a:buChar char="•"/>
            </a:pPr>
            <a:r>
              <a:rPr lang="en-US" dirty="0"/>
              <a:t>Use of external community resources</a:t>
            </a:r>
          </a:p>
          <a:p>
            <a:pPr marL="342900" indent="-342900" algn="l">
              <a:buFont typeface="Arial" panose="020B0604020202020204" pitchFamily="34" charset="0"/>
              <a:buChar char="•"/>
            </a:pPr>
            <a:r>
              <a:rPr lang="en-US" dirty="0"/>
              <a:t>Use of internal organizational resources</a:t>
            </a:r>
          </a:p>
          <a:p>
            <a:pPr marL="342900" indent="-342900" algn="l">
              <a:buFont typeface="Arial" panose="020B0604020202020204" pitchFamily="34" charset="0"/>
              <a:buChar char="•"/>
            </a:pPr>
            <a:r>
              <a:rPr lang="en-US" dirty="0"/>
              <a:t>Internal and external communication</a:t>
            </a:r>
          </a:p>
          <a:p>
            <a:pPr marL="342900" indent="-342900" algn="l">
              <a:buFont typeface="Arial" panose="020B0604020202020204" pitchFamily="34" charset="0"/>
              <a:buChar char="•"/>
            </a:pPr>
            <a:r>
              <a:rPr lang="en-US" dirty="0"/>
              <a:t>Sustainability and scalability decisions </a:t>
            </a:r>
          </a:p>
        </p:txBody>
      </p:sp>
      <p:sp>
        <p:nvSpPr>
          <p:cNvPr id="4" name="Slide Number Placeholder 3">
            <a:extLst>
              <a:ext uri="{FF2B5EF4-FFF2-40B4-BE49-F238E27FC236}">
                <a16:creationId xmlns:a16="http://schemas.microsoft.com/office/drawing/2014/main" id="{E8FA74B2-B69B-469E-B5DA-F3BF220828F8}"/>
              </a:ext>
            </a:extLst>
          </p:cNvPr>
          <p:cNvSpPr>
            <a:spLocks noGrp="1"/>
          </p:cNvSpPr>
          <p:nvPr>
            <p:ph type="sldNum" sz="quarter" idx="12"/>
          </p:nvPr>
        </p:nvSpPr>
        <p:spPr/>
        <p:txBody>
          <a:bodyPr/>
          <a:lstStyle/>
          <a:p>
            <a:pPr>
              <a:defRPr/>
            </a:pPr>
            <a:fld id="{1524E0F7-0E4F-4F4B-B650-AA542CBFBF50}" type="slidenum">
              <a:rPr lang="en-US" altLang="en-US" smtClean="0"/>
              <a:pPr>
                <a:defRPr/>
              </a:pPr>
              <a:t>27</a:t>
            </a:fld>
            <a:endParaRPr lang="en-US" altLang="en-US" sz="1400" dirty="0">
              <a:latin typeface="Times" panose="02020603050405020304" pitchFamily="18" charset="0"/>
            </a:endParaRPr>
          </a:p>
        </p:txBody>
      </p:sp>
      <p:sp>
        <p:nvSpPr>
          <p:cNvPr id="5" name="Rectangle 4">
            <a:extLst>
              <a:ext uri="{FF2B5EF4-FFF2-40B4-BE49-F238E27FC236}">
                <a16:creationId xmlns:a16="http://schemas.microsoft.com/office/drawing/2014/main" id="{9CAF241C-37E2-4716-8E8D-8C3FD00995C9}"/>
              </a:ext>
            </a:extLst>
          </p:cNvPr>
          <p:cNvSpPr/>
          <p:nvPr/>
        </p:nvSpPr>
        <p:spPr>
          <a:xfrm>
            <a:off x="2441792" y="6524625"/>
            <a:ext cx="6172200" cy="276225"/>
          </a:xfrm>
          <a:prstGeom prst="rect">
            <a:avLst/>
          </a:prstGeom>
        </p:spPr>
        <p:txBody>
          <a:bodyPr>
            <a:spAutoFit/>
          </a:bodyPr>
          <a:lstStyle/>
          <a:p>
            <a:pPr>
              <a:defRPr/>
            </a:pPr>
            <a:r>
              <a:rPr lang="en-US" sz="1200" dirty="0">
                <a:latin typeface="+mn-lt"/>
                <a:ea typeface="ＭＳ Ｐゴシック" panose="020B0600070205080204" pitchFamily="34" charset="-128"/>
              </a:rPr>
              <a:t>© 2024 Cornell University, ILR School, Yang-Tan Institute on Employment and Disability</a:t>
            </a:r>
          </a:p>
        </p:txBody>
      </p:sp>
    </p:spTree>
    <p:extLst>
      <p:ext uri="{BB962C8B-B14F-4D97-AF65-F5344CB8AC3E}">
        <p14:creationId xmlns:p14="http://schemas.microsoft.com/office/powerpoint/2010/main" val="1048221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7EEB7-D4ED-4611-A1B0-3EB8307416DA}"/>
              </a:ext>
            </a:extLst>
          </p:cNvPr>
          <p:cNvSpPr>
            <a:spLocks noGrp="1"/>
          </p:cNvSpPr>
          <p:nvPr>
            <p:ph type="title"/>
          </p:nvPr>
        </p:nvSpPr>
        <p:spPr>
          <a:xfrm>
            <a:off x="158621" y="989046"/>
            <a:ext cx="8749406" cy="574283"/>
          </a:xfrm>
        </p:spPr>
        <p:txBody>
          <a:bodyPr/>
          <a:lstStyle/>
          <a:p>
            <a:pPr algn="ctr"/>
            <a:r>
              <a:rPr lang="en-US" altLang="en-US" sz="3600" dirty="0"/>
              <a:t>Online Recruitment Related Resources</a:t>
            </a:r>
            <a:endParaRPr lang="en-US" sz="3600" dirty="0"/>
          </a:p>
        </p:txBody>
      </p:sp>
      <p:sp>
        <p:nvSpPr>
          <p:cNvPr id="3" name="Content Placeholder 2">
            <a:extLst>
              <a:ext uri="{FF2B5EF4-FFF2-40B4-BE49-F238E27FC236}">
                <a16:creationId xmlns:a16="http://schemas.microsoft.com/office/drawing/2014/main" id="{A45A4BC8-F8F1-49D5-A23D-4235119B5747}"/>
              </a:ext>
            </a:extLst>
          </p:cNvPr>
          <p:cNvSpPr>
            <a:spLocks noGrp="1"/>
          </p:cNvSpPr>
          <p:nvPr>
            <p:ph idx="1"/>
          </p:nvPr>
        </p:nvSpPr>
        <p:spPr>
          <a:xfrm>
            <a:off x="685800" y="1681316"/>
            <a:ext cx="7772400" cy="4495550"/>
          </a:xfrm>
        </p:spPr>
        <p:txBody>
          <a:bodyPr>
            <a:noAutofit/>
          </a:bodyPr>
          <a:lstStyle/>
          <a:p>
            <a:r>
              <a:rPr lang="en-US" sz="1600" b="1" dirty="0">
                <a:ea typeface="+mn-lt"/>
                <a:cs typeface="+mn-lt"/>
              </a:rPr>
              <a:t>Online Recruitment of and Outreach to People with Disabilities: Research-Based Practices </a:t>
            </a:r>
            <a:r>
              <a:rPr lang="en-US" sz="1600" dirty="0">
                <a:ea typeface="+mn-lt"/>
                <a:cs typeface="+mn-lt"/>
                <a:hlinkClick r:id="rId2"/>
              </a:rPr>
              <a:t>https://production-askearn-org.s3.amazonaws.com/EARN_2020_Online_Recruitment_Outreach_Disability_Research_Based_Practices_d5f8f3154a.pdf</a:t>
            </a:r>
            <a:r>
              <a:rPr lang="en-US" sz="1600" dirty="0">
                <a:ea typeface="+mn-lt"/>
                <a:cs typeface="+mn-lt"/>
              </a:rPr>
              <a:t> </a:t>
            </a:r>
            <a:endParaRPr lang="en-US" sz="1600" dirty="0">
              <a:cs typeface="Arial"/>
            </a:endParaRPr>
          </a:p>
          <a:p>
            <a:r>
              <a:rPr lang="en-US" sz="1600" b="1" dirty="0">
                <a:ea typeface="+mn-lt"/>
                <a:cs typeface="+mn-lt"/>
              </a:rPr>
              <a:t>Encouraging Applicants with Disabilities: Job Descriptions and Announcements</a:t>
            </a:r>
            <a:r>
              <a:rPr lang="en-US" sz="1600" dirty="0">
                <a:ea typeface="+mn-lt"/>
                <a:cs typeface="+mn-lt"/>
              </a:rPr>
              <a:t> </a:t>
            </a:r>
            <a:r>
              <a:rPr lang="en-US" sz="1600" dirty="0">
                <a:ea typeface="+mn-lt"/>
                <a:cs typeface="+mn-lt"/>
                <a:hlinkClick r:id="rId3"/>
              </a:rPr>
              <a:t>https://production-askearn-org.s3.amazonaws.com/EARN_Explainer_Job_Descriptions_Checklist_ab47437635.pdf</a:t>
            </a:r>
            <a:r>
              <a:rPr lang="en-US" sz="1600" dirty="0">
                <a:ea typeface="+mn-lt"/>
                <a:cs typeface="+mn-lt"/>
              </a:rPr>
              <a:t> </a:t>
            </a:r>
          </a:p>
          <a:p>
            <a:r>
              <a:rPr lang="en-US" sz="1600" b="1" dirty="0">
                <a:ea typeface="+mn-lt"/>
                <a:cs typeface="+mn-lt"/>
              </a:rPr>
              <a:t>Disability Outreach and Inclusion Messaging: Assessment Checklist for Career Pages</a:t>
            </a:r>
            <a:r>
              <a:rPr lang="en-US" sz="1600" dirty="0">
                <a:ea typeface="+mn-lt"/>
                <a:cs typeface="+mn-lt"/>
              </a:rPr>
              <a:t> </a:t>
            </a:r>
            <a:r>
              <a:rPr lang="en-US" sz="1600" dirty="0">
                <a:ea typeface="+mn-lt"/>
                <a:cs typeface="+mn-lt"/>
                <a:hlinkClick r:id="rId4"/>
              </a:rPr>
              <a:t>https://production-askearn-org.s3.amazonaws.com/EARN_Career_Pages_Checklist_bc6e290e2f.pdf</a:t>
            </a:r>
            <a:r>
              <a:rPr lang="en-US" sz="1600" dirty="0">
                <a:ea typeface="+mn-lt"/>
                <a:cs typeface="+mn-lt"/>
              </a:rPr>
              <a:t> </a:t>
            </a:r>
          </a:p>
          <a:p>
            <a:r>
              <a:rPr lang="en-US" sz="1600" b="1" dirty="0">
                <a:ea typeface="+mn-lt"/>
                <a:cs typeface="+mn-lt"/>
              </a:rPr>
              <a:t>Company Website Disability Inclusion Messaging: Observations of Job Seekers with Disabilities</a:t>
            </a:r>
            <a:r>
              <a:rPr lang="en-US" sz="1600" dirty="0">
                <a:ea typeface="+mn-lt"/>
                <a:cs typeface="+mn-lt"/>
              </a:rPr>
              <a:t> </a:t>
            </a:r>
            <a:r>
              <a:rPr lang="en-US" sz="1600" dirty="0">
                <a:ea typeface="+mn-lt"/>
                <a:cs typeface="+mn-lt"/>
                <a:hlinkClick r:id="rId5"/>
              </a:rPr>
              <a:t>https://production-askearn-org.s3.amazonaws.com/EARN_2021_Tool_Job_Seeker_Observations_9210d2a7f0.pdf</a:t>
            </a:r>
            <a:r>
              <a:rPr lang="en-US" sz="1600" dirty="0">
                <a:ea typeface="+mn-lt"/>
                <a:cs typeface="+mn-lt"/>
              </a:rPr>
              <a:t> </a:t>
            </a:r>
          </a:p>
          <a:p>
            <a:r>
              <a:rPr lang="en-US" sz="1600" b="1" dirty="0"/>
              <a:t>Inclusive Branding and Messaging</a:t>
            </a:r>
            <a:r>
              <a:rPr lang="en-US" sz="1600" dirty="0"/>
              <a:t> </a:t>
            </a:r>
            <a:r>
              <a:rPr lang="en-US" sz="1600" dirty="0">
                <a:ea typeface="+mn-lt"/>
                <a:cs typeface="+mn-lt"/>
                <a:hlinkClick r:id="rId6"/>
              </a:rPr>
              <a:t>https://askearn.org/page/inclusive-branding-and-messaging</a:t>
            </a:r>
            <a:r>
              <a:rPr lang="en-US" sz="1600" dirty="0">
                <a:ea typeface="+mn-lt"/>
                <a:cs typeface="+mn-lt"/>
              </a:rPr>
              <a:t> </a:t>
            </a:r>
            <a:endParaRPr lang="en-US" sz="1600" dirty="0">
              <a:cs typeface="Arial"/>
            </a:endParaRPr>
          </a:p>
        </p:txBody>
      </p:sp>
      <p:sp>
        <p:nvSpPr>
          <p:cNvPr id="4" name="Rectangle 3">
            <a:extLst>
              <a:ext uri="{FF2B5EF4-FFF2-40B4-BE49-F238E27FC236}">
                <a16:creationId xmlns:a16="http://schemas.microsoft.com/office/drawing/2014/main" id="{BE26CEB0-CD1C-40FF-8634-17F88BBB799A}"/>
              </a:ext>
            </a:extLst>
          </p:cNvPr>
          <p:cNvSpPr>
            <a:spLocks noChangeArrowheads="1"/>
          </p:cNvSpPr>
          <p:nvPr/>
        </p:nvSpPr>
        <p:spPr bwMode="auto">
          <a:xfrm>
            <a:off x="2590801" y="6581775"/>
            <a:ext cx="6172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rPr>
              <a:t>© 2024 Cornell University, ILR School, Yang-Tan Institute on Employment and Disability</a:t>
            </a:r>
          </a:p>
        </p:txBody>
      </p:sp>
    </p:spTree>
    <p:extLst>
      <p:ext uri="{BB962C8B-B14F-4D97-AF65-F5344CB8AC3E}">
        <p14:creationId xmlns:p14="http://schemas.microsoft.com/office/powerpoint/2010/main" val="17467622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4E6C9-1A64-4C8A-9810-10B098A7B5C7}"/>
              </a:ext>
            </a:extLst>
          </p:cNvPr>
          <p:cNvSpPr>
            <a:spLocks noGrp="1"/>
          </p:cNvSpPr>
          <p:nvPr>
            <p:ph type="ctrTitle"/>
          </p:nvPr>
        </p:nvSpPr>
        <p:spPr>
          <a:xfrm>
            <a:off x="685800" y="973394"/>
            <a:ext cx="7772400" cy="601973"/>
          </a:xfrm>
        </p:spPr>
        <p:txBody>
          <a:bodyPr/>
          <a:lstStyle/>
          <a:p>
            <a:r>
              <a:rPr lang="en-US" sz="3600" dirty="0"/>
              <a:t>Neurodiversity Related Resources</a:t>
            </a:r>
          </a:p>
        </p:txBody>
      </p:sp>
      <p:sp>
        <p:nvSpPr>
          <p:cNvPr id="3" name="Subtitle 2">
            <a:extLst>
              <a:ext uri="{FF2B5EF4-FFF2-40B4-BE49-F238E27FC236}">
                <a16:creationId xmlns:a16="http://schemas.microsoft.com/office/drawing/2014/main" id="{793C6909-1C5B-4C68-9059-F9FC0DF3BA3D}"/>
              </a:ext>
            </a:extLst>
          </p:cNvPr>
          <p:cNvSpPr>
            <a:spLocks noGrp="1"/>
          </p:cNvSpPr>
          <p:nvPr>
            <p:ph type="subTitle" idx="1"/>
          </p:nvPr>
        </p:nvSpPr>
        <p:spPr>
          <a:xfrm>
            <a:off x="685801" y="1575367"/>
            <a:ext cx="7772400" cy="4825433"/>
          </a:xfrm>
        </p:spPr>
        <p:txBody>
          <a:bodyPr/>
          <a:lstStyle/>
          <a:p>
            <a:pPr marL="285750" indent="-285750" algn="l">
              <a:buFont typeface="Arial" panose="020B0604020202020204" pitchFamily="34" charset="0"/>
              <a:buChar char="•"/>
            </a:pPr>
            <a:r>
              <a:rPr lang="en-US" sz="1400" dirty="0"/>
              <a:t>Bruyere, S., &amp; Colella, A. (Eds.) (2022). </a:t>
            </a:r>
            <a:r>
              <a:rPr lang="en-US" sz="1400" i="1" dirty="0"/>
              <a:t>Neurodiversity in the Workplace: Interests, Issues, and Opportunities</a:t>
            </a:r>
            <a:r>
              <a:rPr lang="en-US" sz="1400" dirty="0"/>
              <a:t>. Neurodiversity in the Workplace, Society for Industrial Organizational Psychology Frontiers of Research Series. </a:t>
            </a:r>
            <a:r>
              <a:rPr lang="en-US" sz="1400" dirty="0" err="1"/>
              <a:t>Oxfordshire</a:t>
            </a:r>
            <a:r>
              <a:rPr lang="en-US" sz="1400" dirty="0"/>
              <a:t>, UK: Francis Group Publishers.</a:t>
            </a:r>
          </a:p>
          <a:p>
            <a:pPr marL="285750" indent="-285750" algn="l">
              <a:buFont typeface="Arial" panose="020B0604020202020204" pitchFamily="34" charset="0"/>
              <a:buChar char="•"/>
            </a:pPr>
            <a:r>
              <a:rPr lang="en-US" sz="1400" dirty="0"/>
              <a:t>Gregory, J. (Host), Bruyere, S. (Guest). (2022, September 8). Neurodiversity in the workplace: A competitive DEI advantage. [Audio podcast]. </a:t>
            </a:r>
            <a:r>
              <a:rPr lang="en-US" sz="1400" i="1" dirty="0"/>
              <a:t>Project HR. </a:t>
            </a:r>
            <a:r>
              <a:rPr lang="en-US" sz="1400" u="sng" dirty="0">
                <a:hlinkClick r:id="rId2"/>
              </a:rPr>
              <a:t>https://projectionsinc.com/neurodiversity-in-the-workplace/</a:t>
            </a:r>
            <a:endParaRPr lang="en-US" sz="1400" dirty="0"/>
          </a:p>
          <a:p>
            <a:pPr marL="285750" indent="-285750" algn="l">
              <a:buFont typeface="Arial" panose="020B0604020202020204" pitchFamily="34" charset="0"/>
              <a:buChar char="•"/>
            </a:pPr>
            <a:r>
              <a:rPr lang="en-US" sz="1400" dirty="0"/>
              <a:t>Saleh, M., Chang, H-Y., Bruyère, S. &amp; Vogus, T. (2022). </a:t>
            </a:r>
            <a:r>
              <a:rPr lang="en-US" sz="1400" dirty="0" err="1"/>
              <a:t>Neurodiverse</a:t>
            </a:r>
            <a:r>
              <a:rPr lang="en-US" sz="1400" dirty="0"/>
              <a:t> applicant screening, interviewing and selection, in S. Bruyere &amp; A. Colella, Neurodiversity in the Workplace, Society for Industrial Organizational Psychology Frontiers of Research Series. </a:t>
            </a:r>
            <a:r>
              <a:rPr lang="en-US" sz="1400" dirty="0" err="1"/>
              <a:t>Oxfordshire</a:t>
            </a:r>
            <a:r>
              <a:rPr lang="en-US" sz="1400" dirty="0"/>
              <a:t>, UK: Francis Group Publishers.</a:t>
            </a:r>
          </a:p>
          <a:p>
            <a:pPr marL="285750" indent="-285750" algn="l">
              <a:buFont typeface="Arial" panose="020B0604020202020204" pitchFamily="34" charset="0"/>
              <a:buChar char="•"/>
            </a:pPr>
            <a:r>
              <a:rPr lang="en-US" sz="1400" dirty="0"/>
              <a:t>Bruyere, S., Chang. H-Y, Saleh, M. (2020). Empowering </a:t>
            </a:r>
            <a:r>
              <a:rPr lang="en-US" sz="1400" dirty="0" err="1"/>
              <a:t>Neurodiverse</a:t>
            </a:r>
            <a:r>
              <a:rPr lang="en-US" sz="1400" dirty="0"/>
              <a:t> Populations for Employment Through Inclusion AI and Innovation Science: Policy and Practice Brief.  Ithaca, NY: Cornell University, ILR School, Yang-Tan Institute.  Available from </a:t>
            </a:r>
            <a:r>
              <a:rPr lang="en-US" sz="1400" dirty="0">
                <a:hlinkClick r:id="rId3"/>
              </a:rPr>
              <a:t>https://ecommons.cornell.edu/handle/1813/104223</a:t>
            </a:r>
            <a:endParaRPr lang="en-US" sz="1400" dirty="0"/>
          </a:p>
          <a:p>
            <a:pPr marL="285750" indent="-285750" algn="l">
              <a:buFont typeface="Arial" panose="020B0604020202020204" pitchFamily="34" charset="0"/>
              <a:buChar char="•"/>
            </a:pPr>
            <a:r>
              <a:rPr lang="en-US" sz="1400" dirty="0"/>
              <a:t>DXC Technology Dandelion Program Online Information at Cornell University </a:t>
            </a:r>
            <a:r>
              <a:rPr lang="en-US" sz="1400" dirty="0" err="1"/>
              <a:t>eCommons</a:t>
            </a:r>
            <a:r>
              <a:rPr lang="en-US" sz="1400" dirty="0"/>
              <a:t>, available from </a:t>
            </a:r>
            <a:r>
              <a:rPr lang="en-US" sz="1400" dirty="0">
                <a:hlinkClick r:id="rId4"/>
              </a:rPr>
              <a:t>https://ecommons.cornell.edu/handle/1813/72826</a:t>
            </a:r>
            <a:r>
              <a:rPr lang="en-US" sz="1400" dirty="0"/>
              <a:t>.</a:t>
            </a:r>
          </a:p>
          <a:p>
            <a:pPr marL="285750" indent="-285750" algn="l">
              <a:buFont typeface="Arial" panose="020B0604020202020204" pitchFamily="34" charset="0"/>
              <a:buChar char="•"/>
            </a:pPr>
            <a:r>
              <a:rPr lang="en-US" sz="1400" dirty="0"/>
              <a:t>Neurodiversity in the Workplace Tool Kit.  Employer Assistance and Resource Network on Disability Inclusion.  Available from </a:t>
            </a:r>
            <a:r>
              <a:rPr lang="en-US" sz="1400" dirty="0">
                <a:hlinkClick r:id="rId5"/>
              </a:rPr>
              <a:t>https://askearn.org/page/neurodiversity-in-the-workplace</a:t>
            </a:r>
            <a:r>
              <a:rPr lang="en-US" sz="1400" dirty="0"/>
              <a:t>.</a:t>
            </a:r>
          </a:p>
          <a:p>
            <a:pPr marL="285750" indent="-285750" algn="l">
              <a:buFont typeface="Arial" panose="020B0604020202020204" pitchFamily="34" charset="0"/>
              <a:buChar char="•"/>
            </a:pPr>
            <a:r>
              <a:rPr lang="en-US" sz="1400" dirty="0" err="1"/>
              <a:t>Neurodiversity@Work</a:t>
            </a:r>
            <a:r>
              <a:rPr lang="en-US" sz="1400" dirty="0"/>
              <a:t> Employer Roundtable, </a:t>
            </a:r>
            <a:r>
              <a:rPr lang="en-US" sz="1400" dirty="0" err="1"/>
              <a:t>Disability:IN</a:t>
            </a:r>
            <a:r>
              <a:rPr lang="en-US" sz="1400" dirty="0"/>
              <a:t>.  Available from </a:t>
            </a:r>
            <a:r>
              <a:rPr lang="en-US" sz="1400" dirty="0">
                <a:hlinkClick r:id="rId6"/>
              </a:rPr>
              <a:t>https://askearn.org/page/neurodiversity-work-employer-roundtable</a:t>
            </a:r>
            <a:endParaRPr lang="en-US" sz="1400" dirty="0"/>
          </a:p>
          <a:p>
            <a:pPr marL="285750" indent="-285750" algn="l">
              <a:buFont typeface="Arial" panose="020B0604020202020204" pitchFamily="34" charset="0"/>
              <a:buChar char="•"/>
            </a:pPr>
            <a:endParaRPr lang="en-US" sz="1600" dirty="0"/>
          </a:p>
          <a:p>
            <a:pPr marL="285750" indent="-285750" algn="l">
              <a:buFont typeface="Arial" panose="020B0604020202020204" pitchFamily="34" charset="0"/>
              <a:buChar char="•"/>
            </a:pPr>
            <a:endParaRPr lang="en-US" sz="1400" dirty="0"/>
          </a:p>
          <a:p>
            <a:pPr marL="285750" indent="-285750" algn="l">
              <a:buFont typeface="Arial" panose="020B0604020202020204" pitchFamily="34" charset="0"/>
              <a:buChar char="•"/>
            </a:pPr>
            <a:endParaRPr lang="en-US" sz="1400" dirty="0"/>
          </a:p>
          <a:p>
            <a:pPr marL="285750" indent="-285750" algn="l">
              <a:buFont typeface="Arial" panose="020B0604020202020204" pitchFamily="34" charset="0"/>
              <a:buChar char="•"/>
            </a:pPr>
            <a:endParaRPr lang="en-US" sz="1400" dirty="0"/>
          </a:p>
          <a:p>
            <a:pPr algn="l"/>
            <a:endParaRPr lang="en-US" dirty="0"/>
          </a:p>
        </p:txBody>
      </p:sp>
      <p:sp>
        <p:nvSpPr>
          <p:cNvPr id="4" name="Slide Number Placeholder 3">
            <a:extLst>
              <a:ext uri="{FF2B5EF4-FFF2-40B4-BE49-F238E27FC236}">
                <a16:creationId xmlns:a16="http://schemas.microsoft.com/office/drawing/2014/main" id="{0E011E23-5B3E-467F-8592-0FE2473A7651}"/>
              </a:ext>
            </a:extLst>
          </p:cNvPr>
          <p:cNvSpPr>
            <a:spLocks noGrp="1"/>
          </p:cNvSpPr>
          <p:nvPr>
            <p:ph type="sldNum" sz="quarter" idx="12"/>
          </p:nvPr>
        </p:nvSpPr>
        <p:spPr/>
        <p:txBody>
          <a:bodyPr/>
          <a:lstStyle/>
          <a:p>
            <a:pPr>
              <a:defRPr/>
            </a:pPr>
            <a:fld id="{1524E0F7-0E4F-4F4B-B650-AA542CBFBF50}" type="slidenum">
              <a:rPr lang="en-US" altLang="en-US" smtClean="0"/>
              <a:pPr>
                <a:defRPr/>
              </a:pPr>
              <a:t>29</a:t>
            </a:fld>
            <a:endParaRPr lang="en-US" altLang="en-US" sz="1400" dirty="0">
              <a:latin typeface="Times" panose="02020603050405020304" pitchFamily="18" charset="0"/>
            </a:endParaRPr>
          </a:p>
        </p:txBody>
      </p:sp>
      <p:sp>
        <p:nvSpPr>
          <p:cNvPr id="5" name="Rectangle 4">
            <a:extLst>
              <a:ext uri="{FF2B5EF4-FFF2-40B4-BE49-F238E27FC236}">
                <a16:creationId xmlns:a16="http://schemas.microsoft.com/office/drawing/2014/main" id="{5C527EF2-1A3C-41A2-85A7-B04F95E19100}"/>
              </a:ext>
            </a:extLst>
          </p:cNvPr>
          <p:cNvSpPr>
            <a:spLocks noChangeArrowheads="1"/>
          </p:cNvSpPr>
          <p:nvPr/>
        </p:nvSpPr>
        <p:spPr bwMode="auto">
          <a:xfrm>
            <a:off x="2590801" y="6581775"/>
            <a:ext cx="6172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rPr>
              <a:t>© 2024 Cornell University, ILR School, Yang-Tan Institute on Employment and Disability</a:t>
            </a:r>
          </a:p>
        </p:txBody>
      </p:sp>
    </p:spTree>
    <p:extLst>
      <p:ext uri="{BB962C8B-B14F-4D97-AF65-F5344CB8AC3E}">
        <p14:creationId xmlns:p14="http://schemas.microsoft.com/office/powerpoint/2010/main" val="3342827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585F8E6-856A-452F-9E2F-8C6DC3A6A6CF}"/>
              </a:ext>
            </a:extLst>
          </p:cNvPr>
          <p:cNvSpPr>
            <a:spLocks noGrp="1"/>
          </p:cNvSpPr>
          <p:nvPr>
            <p:ph type="title"/>
          </p:nvPr>
        </p:nvSpPr>
        <p:spPr>
          <a:xfrm>
            <a:off x="685800" y="1002890"/>
            <a:ext cx="7772400" cy="604684"/>
          </a:xfrm>
        </p:spPr>
        <p:txBody>
          <a:bodyPr/>
          <a:lstStyle/>
          <a:p>
            <a:pPr algn="ctr"/>
            <a:r>
              <a:rPr lang="en-US" sz="3600" dirty="0"/>
              <a:t>Presentation Overview</a:t>
            </a:r>
          </a:p>
        </p:txBody>
      </p:sp>
      <p:sp>
        <p:nvSpPr>
          <p:cNvPr id="6" name="Content Placeholder 5">
            <a:extLst>
              <a:ext uri="{FF2B5EF4-FFF2-40B4-BE49-F238E27FC236}">
                <a16:creationId xmlns:a16="http://schemas.microsoft.com/office/drawing/2014/main" id="{EA065930-66E6-4F7B-804E-F1E8D210C0E3}"/>
              </a:ext>
            </a:extLst>
          </p:cNvPr>
          <p:cNvSpPr>
            <a:spLocks noGrp="1"/>
          </p:cNvSpPr>
          <p:nvPr>
            <p:ph idx="1"/>
          </p:nvPr>
        </p:nvSpPr>
        <p:spPr>
          <a:xfrm>
            <a:off x="685800" y="1698060"/>
            <a:ext cx="7772400" cy="4612251"/>
          </a:xfrm>
        </p:spPr>
        <p:txBody>
          <a:bodyPr/>
          <a:lstStyle/>
          <a:p>
            <a:r>
              <a:rPr lang="en-US" sz="2400" dirty="0"/>
              <a:t>Why an interest in neurodiverse job applicants and employees?</a:t>
            </a:r>
          </a:p>
          <a:p>
            <a:r>
              <a:rPr lang="en-US" sz="2400" dirty="0"/>
              <a:t>What is neurodiversity?</a:t>
            </a:r>
          </a:p>
          <a:p>
            <a:r>
              <a:rPr lang="en-US" sz="2400" dirty="0"/>
              <a:t>What are some considerations in the recruitment process?</a:t>
            </a:r>
          </a:p>
          <a:p>
            <a:r>
              <a:rPr lang="en-US" sz="2400" dirty="0"/>
              <a:t>What are ways to improve the interview experience of neurodiverse job candidates?</a:t>
            </a:r>
          </a:p>
          <a:p>
            <a:r>
              <a:rPr lang="en-US" sz="2400" dirty="0"/>
              <a:t>What are some ways to improve the success of neurodiverse employees throughout employment?</a:t>
            </a:r>
          </a:p>
          <a:p>
            <a:r>
              <a:rPr lang="en-US" sz="2400" dirty="0"/>
              <a:t>What are the implications for employers, recruiters, managers, co-workers and individuals with autism?</a:t>
            </a:r>
          </a:p>
          <a:p>
            <a:endParaRPr lang="en-US" dirty="0"/>
          </a:p>
        </p:txBody>
      </p:sp>
      <p:sp>
        <p:nvSpPr>
          <p:cNvPr id="4" name="Slide Number Placeholder 3">
            <a:extLst>
              <a:ext uri="{FF2B5EF4-FFF2-40B4-BE49-F238E27FC236}">
                <a16:creationId xmlns:a16="http://schemas.microsoft.com/office/drawing/2014/main" id="{02F58EF5-7B5F-43F0-A927-D87CBC76A19A}"/>
              </a:ext>
            </a:extLst>
          </p:cNvPr>
          <p:cNvSpPr>
            <a:spLocks noGrp="1"/>
          </p:cNvSpPr>
          <p:nvPr>
            <p:ph type="sldNum" sz="quarter" idx="12"/>
          </p:nvPr>
        </p:nvSpPr>
        <p:spPr/>
        <p:txBody>
          <a:bodyPr/>
          <a:lstStyle/>
          <a:p>
            <a:pPr>
              <a:defRPr/>
            </a:pPr>
            <a:fld id="{D52D7475-DBE6-4D50-8557-D6D40F0C041E}" type="slidenum">
              <a:rPr lang="en-US" altLang="en-US" smtClean="0"/>
              <a:pPr>
                <a:defRPr/>
              </a:pPr>
              <a:t>3</a:t>
            </a:fld>
            <a:endParaRPr lang="en-US" altLang="en-US" sz="1050">
              <a:latin typeface="Times" panose="02020603050405020304" pitchFamily="18" charset="0"/>
            </a:endParaRPr>
          </a:p>
        </p:txBody>
      </p:sp>
      <p:sp>
        <p:nvSpPr>
          <p:cNvPr id="7" name="Rectangle 6">
            <a:extLst>
              <a:ext uri="{FF2B5EF4-FFF2-40B4-BE49-F238E27FC236}">
                <a16:creationId xmlns:a16="http://schemas.microsoft.com/office/drawing/2014/main" id="{F22CCEF6-415D-4F75-AB73-8C010BFA43DA}"/>
              </a:ext>
            </a:extLst>
          </p:cNvPr>
          <p:cNvSpPr/>
          <p:nvPr/>
        </p:nvSpPr>
        <p:spPr>
          <a:xfrm>
            <a:off x="2286000" y="6491287"/>
            <a:ext cx="6172200" cy="276225"/>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2024 Cornell University, ILR School, Yang-Tan Institute on Employment and Disability</a:t>
            </a:r>
          </a:p>
        </p:txBody>
      </p:sp>
    </p:spTree>
    <p:extLst>
      <p:ext uri="{BB962C8B-B14F-4D97-AF65-F5344CB8AC3E}">
        <p14:creationId xmlns:p14="http://schemas.microsoft.com/office/powerpoint/2010/main" val="4165723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4EC17-F6A9-4C2F-B2B5-34AE20037E4B}"/>
              </a:ext>
            </a:extLst>
          </p:cNvPr>
          <p:cNvSpPr>
            <a:spLocks noGrp="1"/>
          </p:cNvSpPr>
          <p:nvPr>
            <p:ph type="title"/>
          </p:nvPr>
        </p:nvSpPr>
        <p:spPr>
          <a:xfrm>
            <a:off x="685800" y="970385"/>
            <a:ext cx="7772400" cy="522514"/>
          </a:xfrm>
        </p:spPr>
        <p:txBody>
          <a:bodyPr/>
          <a:lstStyle/>
          <a:p>
            <a:pPr algn="ctr"/>
            <a:r>
              <a:rPr lang="en-US" sz="3600" dirty="0"/>
              <a:t>Funding Acknowledgements</a:t>
            </a:r>
          </a:p>
        </p:txBody>
      </p:sp>
      <p:sp>
        <p:nvSpPr>
          <p:cNvPr id="3" name="Content Placeholder 2">
            <a:extLst>
              <a:ext uri="{FF2B5EF4-FFF2-40B4-BE49-F238E27FC236}">
                <a16:creationId xmlns:a16="http://schemas.microsoft.com/office/drawing/2014/main" id="{E0EAE4CC-A3C9-479A-A51D-B3FFE05DADB1}"/>
              </a:ext>
            </a:extLst>
          </p:cNvPr>
          <p:cNvSpPr>
            <a:spLocks noGrp="1"/>
          </p:cNvSpPr>
          <p:nvPr>
            <p:ph idx="1"/>
          </p:nvPr>
        </p:nvSpPr>
        <p:spPr>
          <a:xfrm>
            <a:off x="685800" y="1735494"/>
            <a:ext cx="7772400" cy="4329403"/>
          </a:xfrm>
        </p:spPr>
        <p:txBody>
          <a:bodyPr>
            <a:normAutofit fontScale="62500" lnSpcReduction="20000"/>
          </a:bodyPr>
          <a:lstStyle/>
          <a:p>
            <a:r>
              <a:rPr lang="en-US" sz="2900" dirty="0"/>
              <a:t>The Employer Assistance and Resource Network on Disability Inclusion (EARN) is a resource for employers seeking to recruit, hire, retain, and advance qualified employees with disabilities. This publication is fully funded by the U.S. Department of Labor’s Office of Disability Employment Policy(ODEP) under cooperative agreement No. 23475OD000002-01-00 with Cornell University. The total five-year cost of this agreement amounts to $10,000,000. This document does not necessarily reflect the views or policies of the U.S. Department of Labor, nor does mention of trade names, commercial products, or organizations imply endorsement by the U.S. Government.</a:t>
            </a:r>
            <a:endParaRPr lang="en-US" sz="2900" i="1" dirty="0"/>
          </a:p>
          <a:p>
            <a:r>
              <a:rPr lang="en-US" sz="2900" dirty="0"/>
              <a:t>Track B-1 (AI and Future Jobs) Empowering </a:t>
            </a:r>
            <a:r>
              <a:rPr lang="en-US" sz="2900" dirty="0" err="1"/>
              <a:t>Neurodiverse</a:t>
            </a:r>
            <a:r>
              <a:rPr lang="en-US" sz="2900" dirty="0"/>
              <a:t> Populations for Employment through National Science Foundation (NSF) Inclusion AI and Innovation Science (B-6970), RAISE C-Accel Phase I Grant funded to Vanderbilt University, Frist Center for Autism and Innovation, Nashville, TN; PTE Federal Award No.: 1936970, Subaward No.; UNIV61108. Ithaca, NY: Cornell University, ILR School, K. Lisa Yang and Hock E. Tan Institute on Employment and Disability.</a:t>
            </a:r>
          </a:p>
          <a:p>
            <a:endParaRPr lang="en-US" dirty="0"/>
          </a:p>
          <a:p>
            <a:endParaRPr lang="en-US" dirty="0"/>
          </a:p>
        </p:txBody>
      </p:sp>
      <p:sp>
        <p:nvSpPr>
          <p:cNvPr id="4" name="Rectangle 3">
            <a:extLst>
              <a:ext uri="{FF2B5EF4-FFF2-40B4-BE49-F238E27FC236}">
                <a16:creationId xmlns:a16="http://schemas.microsoft.com/office/drawing/2014/main" id="{DE45E492-46B1-4001-89E0-AE22AA3DB8FF}"/>
              </a:ext>
            </a:extLst>
          </p:cNvPr>
          <p:cNvSpPr>
            <a:spLocks noChangeArrowheads="1"/>
          </p:cNvSpPr>
          <p:nvPr/>
        </p:nvSpPr>
        <p:spPr bwMode="auto">
          <a:xfrm>
            <a:off x="2590801" y="6581775"/>
            <a:ext cx="6172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rPr>
              <a:t>© 2024 Cornell University, ILR School, Yang-Tan Institute on Employment and Disability</a:t>
            </a:r>
          </a:p>
        </p:txBody>
      </p:sp>
    </p:spTree>
    <p:extLst>
      <p:ext uri="{BB962C8B-B14F-4D97-AF65-F5344CB8AC3E}">
        <p14:creationId xmlns:p14="http://schemas.microsoft.com/office/powerpoint/2010/main" val="32456708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88893"/>
            <a:ext cx="7772400" cy="1143000"/>
          </a:xfrm>
        </p:spPr>
        <p:txBody>
          <a:bodyPr>
            <a:normAutofit/>
          </a:bodyPr>
          <a:lstStyle/>
          <a:p>
            <a:pPr algn="ctr"/>
            <a:r>
              <a:rPr lang="en-US" sz="5400" b="1" dirty="0"/>
              <a:t>QUESTIONS?</a:t>
            </a:r>
          </a:p>
        </p:txBody>
      </p:sp>
      <p:pic>
        <p:nvPicPr>
          <p:cNvPr id="6" name="Picture 5" descr="Question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2600" y="1801908"/>
            <a:ext cx="5638799" cy="4267199"/>
          </a:xfrm>
          <a:prstGeom prst="rect">
            <a:avLst/>
          </a:prstGeom>
        </p:spPr>
      </p:pic>
      <p:sp>
        <p:nvSpPr>
          <p:cNvPr id="7" name="Rectangle 6">
            <a:extLst>
              <a:ext uri="{FF2B5EF4-FFF2-40B4-BE49-F238E27FC236}">
                <a16:creationId xmlns:a16="http://schemas.microsoft.com/office/drawing/2014/main" id="{5EF2433D-F65F-4A3E-AB30-201F23287D03}"/>
              </a:ext>
            </a:extLst>
          </p:cNvPr>
          <p:cNvSpPr/>
          <p:nvPr/>
        </p:nvSpPr>
        <p:spPr>
          <a:xfrm>
            <a:off x="2841812" y="6519022"/>
            <a:ext cx="6172200" cy="276225"/>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2024 Cornell University, ILR School, Yang-Tan Institute on Employment and Disability</a:t>
            </a:r>
          </a:p>
        </p:txBody>
      </p:sp>
      <p:sp>
        <p:nvSpPr>
          <p:cNvPr id="4" name="Slide Number Placeholder 3"/>
          <p:cNvSpPr>
            <a:spLocks noGrp="1"/>
          </p:cNvSpPr>
          <p:nvPr>
            <p:ph type="sldNum" sz="quarter" idx="12"/>
          </p:nvPr>
        </p:nvSpPr>
        <p:spPr/>
        <p:txBody>
          <a:bodyPr/>
          <a:lstStyle/>
          <a:p>
            <a:pPr eaLnBrk="0" fontAlgn="base" hangingPunct="0">
              <a:spcBef>
                <a:spcPct val="0"/>
              </a:spcBef>
              <a:spcAft>
                <a:spcPct val="0"/>
              </a:spcAft>
              <a:defRPr/>
            </a:pPr>
            <a:fld id="{D52D7475-DBE6-4D50-8557-D6D40F0C041E}" type="slidenum">
              <a:rPr lang="en-US" altLang="en-US">
                <a:solidFill>
                  <a:prstClr val="black">
                    <a:tint val="75000"/>
                  </a:prstClr>
                </a:solidFill>
                <a:latin typeface="Arial"/>
              </a:rPr>
              <a:pPr eaLnBrk="0" fontAlgn="base" hangingPunct="0">
                <a:spcBef>
                  <a:spcPct val="0"/>
                </a:spcBef>
                <a:spcAft>
                  <a:spcPct val="0"/>
                </a:spcAft>
                <a:defRPr/>
              </a:pPr>
              <a:t>31</a:t>
            </a:fld>
            <a:endParaRPr lang="en-US" altLang="en-US" sz="1051" dirty="0">
              <a:solidFill>
                <a:prstClr val="black">
                  <a:tint val="75000"/>
                </a:prstClr>
              </a:solidFill>
              <a:latin typeface="Times" panose="02020603050405020304" pitchFamily="18" charset="0"/>
            </a:endParaRPr>
          </a:p>
        </p:txBody>
      </p:sp>
    </p:spTree>
    <p:extLst>
      <p:ext uri="{BB962C8B-B14F-4D97-AF65-F5344CB8AC3E}">
        <p14:creationId xmlns:p14="http://schemas.microsoft.com/office/powerpoint/2010/main" val="323290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6C219-FBF0-477E-8C9B-907D15C677F8}"/>
              </a:ext>
            </a:extLst>
          </p:cNvPr>
          <p:cNvSpPr>
            <a:spLocks noGrp="1"/>
          </p:cNvSpPr>
          <p:nvPr>
            <p:ph type="ctrTitle"/>
          </p:nvPr>
        </p:nvSpPr>
        <p:spPr>
          <a:xfrm>
            <a:off x="563671" y="914401"/>
            <a:ext cx="8229599" cy="751561"/>
          </a:xfrm>
        </p:spPr>
        <p:txBody>
          <a:bodyPr/>
          <a:lstStyle/>
          <a:p>
            <a:r>
              <a:rPr lang="en-US" sz="3600" dirty="0"/>
              <a:t>Why an Interest in Neurodiversity?</a:t>
            </a:r>
          </a:p>
        </p:txBody>
      </p:sp>
      <p:sp>
        <p:nvSpPr>
          <p:cNvPr id="3" name="Subtitle 2">
            <a:extLst>
              <a:ext uri="{FF2B5EF4-FFF2-40B4-BE49-F238E27FC236}">
                <a16:creationId xmlns:a16="http://schemas.microsoft.com/office/drawing/2014/main" id="{412D6CA5-A87F-4903-BE65-BA662B4D0D81}"/>
              </a:ext>
            </a:extLst>
          </p:cNvPr>
          <p:cNvSpPr>
            <a:spLocks noGrp="1"/>
          </p:cNvSpPr>
          <p:nvPr>
            <p:ph type="subTitle" idx="1"/>
          </p:nvPr>
        </p:nvSpPr>
        <p:spPr>
          <a:xfrm>
            <a:off x="563671" y="1665962"/>
            <a:ext cx="8091814" cy="4622104"/>
          </a:xfrm>
        </p:spPr>
        <p:txBody>
          <a:bodyPr/>
          <a:lstStyle/>
          <a:p>
            <a:pPr marL="342900" indent="-342900" algn="l">
              <a:buFont typeface="Arial" panose="020B0604020202020204" pitchFamily="34" charset="0"/>
              <a:buChar char="•"/>
            </a:pPr>
            <a:r>
              <a:rPr lang="en-US" dirty="0"/>
              <a:t>An increasing number of neurodiverse individuals</a:t>
            </a:r>
          </a:p>
          <a:p>
            <a:pPr marL="800100" lvl="1" indent="-342900" algn="l">
              <a:buFont typeface="Courier New" panose="02070309020205020404" pitchFamily="49" charset="0"/>
              <a:buChar char="o"/>
            </a:pPr>
            <a:r>
              <a:rPr lang="en-US" dirty="0"/>
              <a:t>Prevalence rates of children with autism was 1 in 36 in 2020 (CDC, 2023)</a:t>
            </a:r>
          </a:p>
          <a:p>
            <a:pPr marL="800100" lvl="1" indent="-342900" algn="l">
              <a:buFont typeface="Courier New" panose="02070309020205020404" pitchFamily="49" charset="0"/>
              <a:buChar char="o"/>
            </a:pPr>
            <a:r>
              <a:rPr lang="en-US" dirty="0"/>
              <a:t>This is an increase of over 300% over 10 years </a:t>
            </a:r>
          </a:p>
          <a:p>
            <a:pPr marL="800100" lvl="1" indent="-342900" algn="l">
              <a:buFont typeface="Courier New" panose="02070309020205020404" pitchFamily="49" charset="0"/>
              <a:buChar char="o"/>
            </a:pPr>
            <a:r>
              <a:rPr lang="en-US" dirty="0"/>
              <a:t>Neurodiversity is estimated in to be approximately one in five in the general population</a:t>
            </a:r>
          </a:p>
          <a:p>
            <a:pPr marL="342900" indent="-342900" algn="l">
              <a:buFont typeface="Arial" panose="020B0604020202020204" pitchFamily="34" charset="0"/>
              <a:buChar char="•"/>
            </a:pPr>
            <a:r>
              <a:rPr lang="en-US" dirty="0"/>
              <a:t>Individuals with autism are significant underemployed</a:t>
            </a:r>
          </a:p>
          <a:p>
            <a:pPr marL="342900" indent="-342900" algn="l">
              <a:buFont typeface="Arial" panose="020B0604020202020204" pitchFamily="34" charset="0"/>
              <a:buChar char="•"/>
            </a:pPr>
            <a:r>
              <a:rPr lang="en-US" dirty="0"/>
              <a:t>Select Autistic individuals have difficulty navigating the employment process</a:t>
            </a:r>
          </a:p>
          <a:p>
            <a:pPr marL="342900" indent="-342900" algn="l">
              <a:buFont typeface="Arial" panose="020B0604020202020204" pitchFamily="34" charset="0"/>
              <a:buChar char="•"/>
            </a:pPr>
            <a:r>
              <a:rPr lang="en-US" dirty="0"/>
              <a:t>Improved workplace neurodiversity inclusive practices can help </a:t>
            </a:r>
          </a:p>
        </p:txBody>
      </p:sp>
      <p:sp>
        <p:nvSpPr>
          <p:cNvPr id="4" name="Slide Number Placeholder 3">
            <a:extLst>
              <a:ext uri="{FF2B5EF4-FFF2-40B4-BE49-F238E27FC236}">
                <a16:creationId xmlns:a16="http://schemas.microsoft.com/office/drawing/2014/main" id="{8FE005AD-995E-412D-AD90-37E80F823904}"/>
              </a:ext>
            </a:extLst>
          </p:cNvPr>
          <p:cNvSpPr>
            <a:spLocks noGrp="1"/>
          </p:cNvSpPr>
          <p:nvPr>
            <p:ph type="sldNum" sz="quarter" idx="12"/>
          </p:nvPr>
        </p:nvSpPr>
        <p:spPr/>
        <p:txBody>
          <a:bodyPr/>
          <a:lstStyle/>
          <a:p>
            <a:pPr>
              <a:defRPr/>
            </a:pPr>
            <a:fld id="{1524E0F7-0E4F-4F4B-B650-AA542CBFBF50}" type="slidenum">
              <a:rPr lang="en-US" altLang="en-US" smtClean="0"/>
              <a:pPr>
                <a:defRPr/>
              </a:pPr>
              <a:t>4</a:t>
            </a:fld>
            <a:endParaRPr lang="en-US" altLang="en-US" sz="1400" dirty="0">
              <a:latin typeface="Times" panose="02020603050405020304" pitchFamily="18" charset="0"/>
            </a:endParaRPr>
          </a:p>
        </p:txBody>
      </p:sp>
      <p:sp>
        <p:nvSpPr>
          <p:cNvPr id="5" name="Rectangle 4">
            <a:extLst>
              <a:ext uri="{FF2B5EF4-FFF2-40B4-BE49-F238E27FC236}">
                <a16:creationId xmlns:a16="http://schemas.microsoft.com/office/drawing/2014/main" id="{4D9CA6E7-5161-463F-A552-FCB4C236C8A6}"/>
              </a:ext>
            </a:extLst>
          </p:cNvPr>
          <p:cNvSpPr/>
          <p:nvPr/>
        </p:nvSpPr>
        <p:spPr>
          <a:xfrm>
            <a:off x="2456329" y="6581775"/>
            <a:ext cx="6172200" cy="276225"/>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2024 Cornell University, ILR School, Yang-Tan Institute on Employment and Disability</a:t>
            </a:r>
          </a:p>
        </p:txBody>
      </p:sp>
    </p:spTree>
    <p:extLst>
      <p:ext uri="{BB962C8B-B14F-4D97-AF65-F5344CB8AC3E}">
        <p14:creationId xmlns:p14="http://schemas.microsoft.com/office/powerpoint/2010/main" val="4294413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56A022E4-EAA8-4248-AFEE-87C2C4AE5485}"/>
              </a:ext>
            </a:extLst>
          </p:cNvPr>
          <p:cNvSpPr>
            <a:spLocks noGrp="1"/>
          </p:cNvSpPr>
          <p:nvPr>
            <p:ph type="title"/>
          </p:nvPr>
        </p:nvSpPr>
        <p:spPr>
          <a:xfrm>
            <a:off x="685800" y="691356"/>
            <a:ext cx="7772400" cy="1143000"/>
          </a:xfrm>
        </p:spPr>
        <p:txBody>
          <a:bodyPr/>
          <a:lstStyle/>
          <a:p>
            <a:pPr algn="ctr"/>
            <a:r>
              <a:rPr lang="en-US" altLang="en-US" sz="4000" dirty="0"/>
              <a:t>Definitions Around Autism</a:t>
            </a:r>
          </a:p>
        </p:txBody>
      </p:sp>
      <p:sp>
        <p:nvSpPr>
          <p:cNvPr id="34819" name="Content Placeholder 2">
            <a:extLst>
              <a:ext uri="{FF2B5EF4-FFF2-40B4-BE49-F238E27FC236}">
                <a16:creationId xmlns:a16="http://schemas.microsoft.com/office/drawing/2014/main" id="{2719EC14-51FF-48EA-93F8-7221BB3F6D2C}"/>
              </a:ext>
            </a:extLst>
          </p:cNvPr>
          <p:cNvSpPr>
            <a:spLocks noGrp="1"/>
          </p:cNvSpPr>
          <p:nvPr>
            <p:ph idx="1"/>
          </p:nvPr>
        </p:nvSpPr>
        <p:spPr>
          <a:xfrm>
            <a:off x="685800" y="1600200"/>
            <a:ext cx="7772400" cy="3721100"/>
          </a:xfrm>
        </p:spPr>
        <p:txBody>
          <a:bodyPr/>
          <a:lstStyle/>
          <a:p>
            <a:r>
              <a:rPr lang="en-US" altLang="en-US" sz="2000" dirty="0"/>
              <a:t>Autism is the most common member of a family called </a:t>
            </a:r>
            <a:r>
              <a:rPr lang="en-US" altLang="en-US" sz="2000" i="1" dirty="0"/>
              <a:t>autism spectrum disorders</a:t>
            </a:r>
            <a:r>
              <a:rPr lang="en-US" altLang="en-US" sz="2000" dirty="0"/>
              <a:t> (ASD), also known as Pervasive Developmental Disorders (PDDs) (Shore, 2006).</a:t>
            </a:r>
          </a:p>
          <a:p>
            <a:r>
              <a:rPr lang="en-US" altLang="en-US" sz="2000" dirty="0"/>
              <a:t>Autistic disorder is classified in the </a:t>
            </a:r>
            <a:r>
              <a:rPr lang="en-US" altLang="en-US" sz="2000" i="1" dirty="0"/>
              <a:t>Diagnostic and Statistical Manual</a:t>
            </a:r>
            <a:r>
              <a:rPr lang="en-US" altLang="en-US" sz="2000" dirty="0"/>
              <a:t>, a reference published by the American Psychiatric Association, as having 6 or more symptoms from a list of 12 possible symptoms, which the manual groups into three areas: social interaction, communication, and behavior (Shore, 2006).</a:t>
            </a:r>
          </a:p>
          <a:p>
            <a:r>
              <a:rPr lang="en-US" altLang="en-US" sz="2000" dirty="0"/>
              <a:t>No two people with autism are the same: its precise form or expression is different in every case. Moreover, there may be a most intricate (and potentially creative) interaction between the autistic traits and the other qualities of the individual (Silberman, 2015).</a:t>
            </a:r>
          </a:p>
        </p:txBody>
      </p:sp>
      <p:sp>
        <p:nvSpPr>
          <p:cNvPr id="34822" name="TextBox 1">
            <a:extLst>
              <a:ext uri="{FF2B5EF4-FFF2-40B4-BE49-F238E27FC236}">
                <a16:creationId xmlns:a16="http://schemas.microsoft.com/office/drawing/2014/main" id="{A009BAE9-58C5-46D3-8CFD-6746065261F2}"/>
              </a:ext>
            </a:extLst>
          </p:cNvPr>
          <p:cNvSpPr txBox="1">
            <a:spLocks noChangeArrowheads="1"/>
          </p:cNvSpPr>
          <p:nvPr/>
        </p:nvSpPr>
        <p:spPr bwMode="auto">
          <a:xfrm>
            <a:off x="1066800" y="5715000"/>
            <a:ext cx="7162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a:spcBef>
                <a:spcPct val="0"/>
              </a:spcBef>
              <a:buFontTx/>
              <a:buNone/>
            </a:pPr>
            <a:r>
              <a:rPr lang="en-US" altLang="en-US" sz="1200" dirty="0">
                <a:latin typeface="Frutiger 87ExtraBlackCn" pitchFamily="34" charset="0"/>
              </a:rPr>
              <a:t>Shore, S.M., &amp; Rastelli, L.G. (2006). </a:t>
            </a:r>
            <a:r>
              <a:rPr lang="en-US" altLang="en-US" sz="1200" i="1" dirty="0">
                <a:latin typeface="Frutiger 87ExtraBlackCn" pitchFamily="34" charset="0"/>
              </a:rPr>
              <a:t>Understanding Autism for Dummies</a:t>
            </a:r>
            <a:r>
              <a:rPr lang="en-US" altLang="en-US" sz="1200" dirty="0">
                <a:latin typeface="Frutiger 87ExtraBlackCn" pitchFamily="34" charset="0"/>
              </a:rPr>
              <a:t>. Hoboken, NJ: John Wiley &amp; Sons, Inc.</a:t>
            </a:r>
          </a:p>
          <a:p>
            <a:pPr>
              <a:spcBef>
                <a:spcPct val="0"/>
              </a:spcBef>
              <a:buFontTx/>
              <a:buNone/>
            </a:pPr>
            <a:r>
              <a:rPr lang="en-US" altLang="en-US" sz="1200" dirty="0">
                <a:latin typeface="Frutiger 87ExtraBlackCn" pitchFamily="34" charset="0"/>
              </a:rPr>
              <a:t>Silberman, S. (2015). </a:t>
            </a:r>
            <a:r>
              <a:rPr lang="en-US" altLang="en-US" sz="1200" i="1" dirty="0" err="1">
                <a:latin typeface="Frutiger 87ExtraBlackCn" pitchFamily="34" charset="0"/>
              </a:rPr>
              <a:t>NeuroTribes</a:t>
            </a:r>
            <a:r>
              <a:rPr lang="en-US" altLang="en-US" sz="1200" i="1" dirty="0">
                <a:latin typeface="Frutiger 87ExtraBlackCn" pitchFamily="34" charset="0"/>
              </a:rPr>
              <a:t>: The Legacy of Autism and the Future of Neurodiversity</a:t>
            </a:r>
            <a:r>
              <a:rPr lang="en-US" altLang="en-US" sz="1200" dirty="0">
                <a:latin typeface="Frutiger 87ExtraBlackCn" pitchFamily="34" charset="0"/>
              </a:rPr>
              <a:t>. New York, NY: Penguin Random House LLC.</a:t>
            </a:r>
          </a:p>
        </p:txBody>
      </p:sp>
      <p:sp>
        <p:nvSpPr>
          <p:cNvPr id="5" name="Rectangle 4">
            <a:extLst>
              <a:ext uri="{FF2B5EF4-FFF2-40B4-BE49-F238E27FC236}">
                <a16:creationId xmlns:a16="http://schemas.microsoft.com/office/drawing/2014/main" id="{ACE66C84-18F6-4770-A84B-62B0F53C819F}"/>
              </a:ext>
            </a:extLst>
          </p:cNvPr>
          <p:cNvSpPr/>
          <p:nvPr/>
        </p:nvSpPr>
        <p:spPr>
          <a:xfrm>
            <a:off x="2362200" y="6548321"/>
            <a:ext cx="6172200" cy="276225"/>
          </a:xfrm>
          <a:prstGeom prst="rect">
            <a:avLst/>
          </a:prstGeom>
        </p:spPr>
        <p:txBody>
          <a:bodyPr>
            <a:spAutoFit/>
          </a:bodyPr>
          <a:lstStyle/>
          <a:p>
            <a:pPr>
              <a:defRPr/>
            </a:pPr>
            <a:r>
              <a:rPr lang="en-US" sz="1200" dirty="0">
                <a:latin typeface="+mn-lt"/>
                <a:ea typeface="ＭＳ Ｐゴシック" panose="020B0600070205080204" pitchFamily="34" charset="-128"/>
              </a:rPr>
              <a:t>© 2024 Cornell University, ILR School, Yang-Tan Institute on Employment and Disability</a:t>
            </a:r>
          </a:p>
        </p:txBody>
      </p:sp>
      <p:sp>
        <p:nvSpPr>
          <p:cNvPr id="34820" name="Slide Number Placeholder 3">
            <a:extLst>
              <a:ext uri="{FF2B5EF4-FFF2-40B4-BE49-F238E27FC236}">
                <a16:creationId xmlns:a16="http://schemas.microsoft.com/office/drawing/2014/main" id="{858FCDE4-EBD0-4BC8-AA57-A685D105FBB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a:spcBef>
                <a:spcPct val="0"/>
              </a:spcBef>
              <a:buFontTx/>
              <a:buNone/>
            </a:pPr>
            <a:fld id="{30045C15-154D-46DF-8898-AAEC9BBDE1C4}" type="slidenum">
              <a:rPr lang="en-US" altLang="en-US" sz="1000" smtClean="0">
                <a:solidFill>
                  <a:srgbClr val="000000"/>
                </a:solidFill>
              </a:rPr>
              <a:pPr>
                <a:spcBef>
                  <a:spcPct val="0"/>
                </a:spcBef>
                <a:buFontTx/>
                <a:buNone/>
              </a:pPr>
              <a:t>5</a:t>
            </a:fld>
            <a:endParaRPr lang="en-US" altLang="en-US" sz="1400">
              <a:solidFill>
                <a:srgbClr val="000000"/>
              </a:solidFill>
              <a:latin typeface="Times" panose="02020603050405020304" pitchFamily="18" charset="0"/>
            </a:endParaRPr>
          </a:p>
        </p:txBody>
      </p:sp>
    </p:spTree>
    <p:extLst>
      <p:ext uri="{BB962C8B-B14F-4D97-AF65-F5344CB8AC3E}">
        <p14:creationId xmlns:p14="http://schemas.microsoft.com/office/powerpoint/2010/main" val="2583734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FFC725E1-71A5-43D1-9959-2007D9D4234A}"/>
              </a:ext>
            </a:extLst>
          </p:cNvPr>
          <p:cNvSpPr>
            <a:spLocks noGrp="1"/>
          </p:cNvSpPr>
          <p:nvPr>
            <p:ph type="title"/>
          </p:nvPr>
        </p:nvSpPr>
        <p:spPr>
          <a:xfrm>
            <a:off x="685800" y="989556"/>
            <a:ext cx="7772400" cy="672556"/>
          </a:xfrm>
        </p:spPr>
        <p:txBody>
          <a:bodyPr/>
          <a:lstStyle/>
          <a:p>
            <a:pPr algn="ctr"/>
            <a:r>
              <a:rPr lang="en-US" altLang="en-US" sz="4000" dirty="0"/>
              <a:t>Definition of Neurodiversity</a:t>
            </a:r>
          </a:p>
        </p:txBody>
      </p:sp>
      <p:sp>
        <p:nvSpPr>
          <p:cNvPr id="36867" name="Content Placeholder 2">
            <a:extLst>
              <a:ext uri="{FF2B5EF4-FFF2-40B4-BE49-F238E27FC236}">
                <a16:creationId xmlns:a16="http://schemas.microsoft.com/office/drawing/2014/main" id="{0F1610C3-94C5-480E-BF7C-2BEAD9B43623}"/>
              </a:ext>
            </a:extLst>
          </p:cNvPr>
          <p:cNvSpPr>
            <a:spLocks noGrp="1"/>
          </p:cNvSpPr>
          <p:nvPr>
            <p:ph idx="1"/>
          </p:nvPr>
        </p:nvSpPr>
        <p:spPr>
          <a:xfrm>
            <a:off x="685800" y="1752600"/>
            <a:ext cx="7772400" cy="3721100"/>
          </a:xfrm>
        </p:spPr>
        <p:txBody>
          <a:bodyPr/>
          <a:lstStyle/>
          <a:p>
            <a:pPr marL="0" indent="0">
              <a:buFontTx/>
              <a:buNone/>
              <a:defRPr/>
            </a:pPr>
            <a:r>
              <a:rPr lang="en-US" altLang="en-US" sz="2000" dirty="0"/>
              <a:t>“Neurodiversity is a concept where neurological differences are to be recognized and respected as any other human variation. These differences can include those labeled with Dyspraxia, Dyslexia, Attention Deficit Hyperactivity Disorder, Dyscalculia, Autistic Spectrum, Tourette Syndrome, and others.” (National Symposium on Neurodiversity at Syracuse University. 2011)</a:t>
            </a:r>
          </a:p>
          <a:p>
            <a:pPr>
              <a:buFont typeface="Arial" panose="020B0604020202020204" pitchFamily="34" charset="0"/>
              <a:buChar char="•"/>
              <a:defRPr/>
            </a:pPr>
            <a:r>
              <a:rPr lang="en-US" altLang="en-US" sz="1800" dirty="0"/>
              <a:t>Dyspraxia -  physical coordination affected</a:t>
            </a:r>
          </a:p>
          <a:p>
            <a:pPr>
              <a:buFont typeface="Arial" panose="020B0604020202020204" pitchFamily="34" charset="0"/>
              <a:buChar char="•"/>
              <a:defRPr/>
            </a:pPr>
            <a:r>
              <a:rPr lang="en-US" altLang="en-US" sz="1800" dirty="0"/>
              <a:t>Dyslexia – difficulty in reading or interpreting words</a:t>
            </a:r>
          </a:p>
          <a:p>
            <a:pPr>
              <a:buFont typeface="Arial" panose="020B0604020202020204" pitchFamily="34" charset="0"/>
              <a:buChar char="•"/>
              <a:defRPr/>
            </a:pPr>
            <a:r>
              <a:rPr lang="en-US" altLang="en-US" sz="1800" dirty="0"/>
              <a:t>Attention Deficit Hyperactivity Disorder -  inattention, difficulty focusing</a:t>
            </a:r>
          </a:p>
          <a:p>
            <a:pPr>
              <a:buFont typeface="Arial" panose="020B0604020202020204" pitchFamily="34" charset="0"/>
              <a:buChar char="•"/>
              <a:defRPr/>
            </a:pPr>
            <a:r>
              <a:rPr lang="en-US" altLang="en-US" sz="1800" dirty="0"/>
              <a:t>Dyscalculia - </a:t>
            </a:r>
            <a:r>
              <a:rPr lang="en-US" sz="1800" dirty="0"/>
              <a:t>difficulty in making arithmetical calculations</a:t>
            </a:r>
            <a:endParaRPr lang="en-US" altLang="en-US" sz="1800" dirty="0"/>
          </a:p>
          <a:p>
            <a:pPr>
              <a:buFont typeface="Arial" panose="020B0604020202020204" pitchFamily="34" charset="0"/>
              <a:buChar char="•"/>
              <a:defRPr/>
            </a:pPr>
            <a:r>
              <a:rPr lang="en-US" altLang="en-US" sz="1800" dirty="0"/>
              <a:t>Autistic Spectrum - </a:t>
            </a:r>
            <a:r>
              <a:rPr lang="en-US" sz="1800" dirty="0"/>
              <a:t>affects how a person acts and interacts with others, communicates, and learns</a:t>
            </a:r>
            <a:endParaRPr lang="en-US" altLang="en-US" sz="1800" dirty="0"/>
          </a:p>
          <a:p>
            <a:pPr>
              <a:buFont typeface="Arial" panose="020B0604020202020204" pitchFamily="34" charset="0"/>
              <a:buChar char="•"/>
              <a:defRPr/>
            </a:pPr>
            <a:r>
              <a:rPr lang="en-US" altLang="en-US" sz="1800" dirty="0"/>
              <a:t>Tourette Syndrome - </a:t>
            </a:r>
            <a:r>
              <a:rPr lang="en-US" sz="1800" dirty="0"/>
              <a:t> involves repetitive movements or unwanted sounds (tics) that can't be easily controlled.</a:t>
            </a:r>
            <a:endParaRPr lang="en-US" altLang="en-US" sz="1800" dirty="0"/>
          </a:p>
        </p:txBody>
      </p:sp>
      <p:sp>
        <p:nvSpPr>
          <p:cNvPr id="36868" name="Slide Number Placeholder 3">
            <a:extLst>
              <a:ext uri="{FF2B5EF4-FFF2-40B4-BE49-F238E27FC236}">
                <a16:creationId xmlns:a16="http://schemas.microsoft.com/office/drawing/2014/main" id="{B82E9DA2-9684-4D4D-A0DD-1C2FF14BCB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a:spcBef>
                <a:spcPct val="0"/>
              </a:spcBef>
              <a:buFontTx/>
              <a:buNone/>
            </a:pPr>
            <a:fld id="{BC14ABBA-7FF2-49CD-9E4E-C9F6EF550586}" type="slidenum">
              <a:rPr lang="en-US" altLang="en-US" sz="1000" smtClean="0">
                <a:solidFill>
                  <a:srgbClr val="000000"/>
                </a:solidFill>
              </a:rPr>
              <a:pPr>
                <a:spcBef>
                  <a:spcPct val="0"/>
                </a:spcBef>
                <a:buFontTx/>
                <a:buNone/>
              </a:pPr>
              <a:t>6</a:t>
            </a:fld>
            <a:endParaRPr lang="en-US" altLang="en-US" sz="1400">
              <a:solidFill>
                <a:srgbClr val="000000"/>
              </a:solidFill>
              <a:latin typeface="Times" panose="02020603050405020304" pitchFamily="18" charset="0"/>
            </a:endParaRPr>
          </a:p>
        </p:txBody>
      </p:sp>
      <p:sp>
        <p:nvSpPr>
          <p:cNvPr id="5" name="Rectangle 4">
            <a:extLst>
              <a:ext uri="{FF2B5EF4-FFF2-40B4-BE49-F238E27FC236}">
                <a16:creationId xmlns:a16="http://schemas.microsoft.com/office/drawing/2014/main" id="{6E3C16CD-00F0-46F8-A9EC-7878EC887BB0}"/>
              </a:ext>
            </a:extLst>
          </p:cNvPr>
          <p:cNvSpPr/>
          <p:nvPr/>
        </p:nvSpPr>
        <p:spPr>
          <a:xfrm>
            <a:off x="2271132" y="6491287"/>
            <a:ext cx="6172200" cy="276225"/>
          </a:xfrm>
          <a:prstGeom prst="rect">
            <a:avLst/>
          </a:prstGeom>
        </p:spPr>
        <p:txBody>
          <a:bodyPr>
            <a:spAutoFit/>
          </a:bodyPr>
          <a:lstStyle/>
          <a:p>
            <a:pPr>
              <a:defRPr/>
            </a:pPr>
            <a:r>
              <a:rPr lang="en-US" sz="1200" dirty="0">
                <a:latin typeface="+mn-lt"/>
                <a:ea typeface="ＭＳ Ｐゴシック" panose="020B0600070205080204" pitchFamily="34" charset="-128"/>
              </a:rPr>
              <a:t>© 2024 Cornell University, ILR School, Yang-Tan Institute on Employment and Disability</a:t>
            </a:r>
          </a:p>
        </p:txBody>
      </p:sp>
    </p:spTree>
    <p:extLst>
      <p:ext uri="{BB962C8B-B14F-4D97-AF65-F5344CB8AC3E}">
        <p14:creationId xmlns:p14="http://schemas.microsoft.com/office/powerpoint/2010/main" val="2970590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BBAD-77A5-415F-B392-5D18FDD16911}"/>
              </a:ext>
            </a:extLst>
          </p:cNvPr>
          <p:cNvSpPr>
            <a:spLocks noGrp="1"/>
          </p:cNvSpPr>
          <p:nvPr>
            <p:ph type="ctrTitle"/>
          </p:nvPr>
        </p:nvSpPr>
        <p:spPr>
          <a:xfrm>
            <a:off x="685800" y="1066801"/>
            <a:ext cx="7772400" cy="609599"/>
          </a:xfrm>
        </p:spPr>
        <p:txBody>
          <a:bodyPr/>
          <a:lstStyle/>
          <a:p>
            <a:r>
              <a:rPr lang="en-US" sz="3600" dirty="0"/>
              <a:t>What is neurodiversity?</a:t>
            </a:r>
          </a:p>
        </p:txBody>
      </p:sp>
      <p:sp>
        <p:nvSpPr>
          <p:cNvPr id="3" name="Subtitle 2">
            <a:extLst>
              <a:ext uri="{FF2B5EF4-FFF2-40B4-BE49-F238E27FC236}">
                <a16:creationId xmlns:a16="http://schemas.microsoft.com/office/drawing/2014/main" id="{CE57EC56-6922-4B91-BEAF-7A496225872C}"/>
              </a:ext>
            </a:extLst>
          </p:cNvPr>
          <p:cNvSpPr>
            <a:spLocks noGrp="1"/>
          </p:cNvSpPr>
          <p:nvPr>
            <p:ph type="subTitle" idx="1"/>
          </p:nvPr>
        </p:nvSpPr>
        <p:spPr>
          <a:xfrm>
            <a:off x="914400" y="5475017"/>
            <a:ext cx="7315200" cy="716293"/>
          </a:xfrm>
        </p:spPr>
        <p:txBody>
          <a:bodyPr/>
          <a:lstStyle/>
          <a:p>
            <a:r>
              <a:rPr lang="en-US" dirty="0">
                <a:hlinkClick r:id="rId3"/>
              </a:rPr>
              <a:t>https://www.youtube.com/watch?v=xsfml3yVh1g</a:t>
            </a:r>
            <a:r>
              <a:rPr lang="en-US" dirty="0"/>
              <a:t> </a:t>
            </a:r>
          </a:p>
          <a:p>
            <a:endParaRPr lang="en-US" dirty="0"/>
          </a:p>
        </p:txBody>
      </p:sp>
      <p:pic>
        <p:nvPicPr>
          <p:cNvPr id="5" name="Online Media 4" title="What is neurodiversity?">
            <a:hlinkClick r:id="" action="ppaction://media"/>
            <a:extLst>
              <a:ext uri="{FF2B5EF4-FFF2-40B4-BE49-F238E27FC236}">
                <a16:creationId xmlns:a16="http://schemas.microsoft.com/office/drawing/2014/main" id="{D247E2D9-CE04-4603-B096-289A404D2B7B}"/>
              </a:ext>
            </a:extLst>
          </p:cNvPr>
          <p:cNvPicPr>
            <a:picLocks noRot="1" noChangeAspect="1"/>
          </p:cNvPicPr>
          <p:nvPr>
            <a:videoFile r:link="rId1"/>
          </p:nvPr>
        </p:nvPicPr>
        <p:blipFill>
          <a:blip r:embed="rId4"/>
          <a:stretch>
            <a:fillRect/>
          </a:stretch>
        </p:blipFill>
        <p:spPr>
          <a:xfrm>
            <a:off x="1562100" y="1905000"/>
            <a:ext cx="6019800" cy="3386138"/>
          </a:xfrm>
          <a:prstGeom prst="rect">
            <a:avLst/>
          </a:prstGeom>
        </p:spPr>
      </p:pic>
      <p:sp>
        <p:nvSpPr>
          <p:cNvPr id="6" name="Rectangle 5">
            <a:extLst>
              <a:ext uri="{FF2B5EF4-FFF2-40B4-BE49-F238E27FC236}">
                <a16:creationId xmlns:a16="http://schemas.microsoft.com/office/drawing/2014/main" id="{D7FE6657-098F-4E9B-8403-67D728FA2785}"/>
              </a:ext>
            </a:extLst>
          </p:cNvPr>
          <p:cNvSpPr/>
          <p:nvPr/>
        </p:nvSpPr>
        <p:spPr>
          <a:xfrm>
            <a:off x="2456329" y="6581775"/>
            <a:ext cx="6172200" cy="276225"/>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rPr>
              <a:t>© 2024 Cornell University, ILR School, Yang-Tan Institute on Employment and Disability</a:t>
            </a:r>
          </a:p>
        </p:txBody>
      </p:sp>
      <p:sp>
        <p:nvSpPr>
          <p:cNvPr id="4" name="Slide Number Placeholder 3">
            <a:extLst>
              <a:ext uri="{FF2B5EF4-FFF2-40B4-BE49-F238E27FC236}">
                <a16:creationId xmlns:a16="http://schemas.microsoft.com/office/drawing/2014/main" id="{4E21F0C8-5A8C-421E-9270-3F3DDA637BCA}"/>
              </a:ext>
            </a:extLst>
          </p:cNvPr>
          <p:cNvSpPr>
            <a:spLocks noGrp="1"/>
          </p:cNvSpPr>
          <p:nvPr>
            <p:ph type="sldNum" sz="quarter" idx="12"/>
          </p:nvPr>
        </p:nvSpPr>
        <p:spPr/>
        <p:txBody>
          <a:bodyPr/>
          <a:lstStyle/>
          <a:p>
            <a:pPr>
              <a:defRPr/>
            </a:pPr>
            <a:fld id="{1524E0F7-0E4F-4F4B-B650-AA542CBFBF50}" type="slidenum">
              <a:rPr lang="en-US" altLang="en-US" smtClean="0"/>
              <a:pPr>
                <a:defRPr/>
              </a:pPr>
              <a:t>7</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19878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7"/>
          <p:cNvSpPr>
            <a:spLocks noGrp="1"/>
          </p:cNvSpPr>
          <p:nvPr>
            <p:ph type="title"/>
          </p:nvPr>
        </p:nvSpPr>
        <p:spPr>
          <a:xfrm>
            <a:off x="685800" y="990601"/>
            <a:ext cx="7772400" cy="638174"/>
          </a:xfrm>
        </p:spPr>
        <p:txBody>
          <a:bodyPr/>
          <a:lstStyle/>
          <a:p>
            <a:pPr algn="ctr"/>
            <a:r>
              <a:rPr lang="en-US" altLang="en-US" sz="3600" dirty="0"/>
              <a:t>Importance of Perspective</a:t>
            </a:r>
          </a:p>
        </p:txBody>
      </p:sp>
      <p:sp>
        <p:nvSpPr>
          <p:cNvPr id="29699" name="Content Placeholder 8"/>
          <p:cNvSpPr>
            <a:spLocks noGrp="1"/>
          </p:cNvSpPr>
          <p:nvPr>
            <p:ph idx="1"/>
          </p:nvPr>
        </p:nvSpPr>
        <p:spPr>
          <a:xfrm>
            <a:off x="533400" y="1600200"/>
            <a:ext cx="8077200" cy="4343400"/>
          </a:xfrm>
        </p:spPr>
        <p:txBody>
          <a:bodyPr/>
          <a:lstStyle/>
          <a:p>
            <a:r>
              <a:rPr lang="en-US" altLang="en-US" dirty="0"/>
              <a:t>Like all characteristics, there is a spectrum of abilities for each individual</a:t>
            </a:r>
          </a:p>
          <a:p>
            <a:r>
              <a:rPr lang="en-US" altLang="en-US" dirty="0"/>
              <a:t>Many perceived limitations can also be assets</a:t>
            </a:r>
          </a:p>
          <a:p>
            <a:r>
              <a:rPr lang="en-US" altLang="en-US" dirty="0"/>
              <a:t>If organizations take a “neurodiversity perspective” to cognitive differences, workers can be accepted as a part of normal human variation</a:t>
            </a:r>
          </a:p>
          <a:p>
            <a:r>
              <a:rPr lang="en-US" altLang="en-US" dirty="0"/>
              <a:t>Important to create support and awareness for both the supervisor and the individual</a:t>
            </a:r>
          </a:p>
          <a:p>
            <a:pPr marL="0" indent="0">
              <a:buNone/>
            </a:pPr>
            <a:endParaRPr lang="en-US" altLang="en-US" dirty="0"/>
          </a:p>
        </p:txBody>
      </p:sp>
      <p:sp>
        <p:nvSpPr>
          <p:cNvPr id="4" name="TextBox 3">
            <a:extLst>
              <a:ext uri="{FF2B5EF4-FFF2-40B4-BE49-F238E27FC236}">
                <a16:creationId xmlns:a16="http://schemas.microsoft.com/office/drawing/2014/main" id="{58553B36-F629-409A-B453-A6936BDC4A9B}"/>
              </a:ext>
            </a:extLst>
          </p:cNvPr>
          <p:cNvSpPr txBox="1"/>
          <p:nvPr/>
        </p:nvSpPr>
        <p:spPr>
          <a:xfrm>
            <a:off x="581026" y="5744259"/>
            <a:ext cx="8153400" cy="646331"/>
          </a:xfrm>
          <a:prstGeom prst="rect">
            <a:avLst/>
          </a:prstGeom>
          <a:noFill/>
        </p:spPr>
        <p:txBody>
          <a:bodyPr wrap="square" rtlCol="0">
            <a:spAutoFit/>
          </a:bodyPr>
          <a:lstStyle/>
          <a:p>
            <a:r>
              <a:rPr lang="en-US" sz="1200" dirty="0">
                <a:latin typeface="+mn-lt"/>
              </a:rPr>
              <a:t>Santuzzi, A. M. &amp; Keating, R. T.  (2022). Neurodiversity and the disclosure dilemma. In S. M. Bruyere and A. Colella (Eds.). Neurodiversity in the workplace: Interests, issues, and opportunities. (pp. 124-148). SIOP Organizational Frontier Series. Routledge.</a:t>
            </a:r>
          </a:p>
        </p:txBody>
      </p:sp>
      <p:sp>
        <p:nvSpPr>
          <p:cNvPr id="2970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a:spcBef>
                <a:spcPct val="0"/>
              </a:spcBef>
              <a:buFontTx/>
              <a:buNone/>
            </a:pPr>
            <a:fld id="{9945ACF1-A95C-460A-83BD-98824BD3600A}" type="slidenum">
              <a:rPr lang="en-US" altLang="en-US" sz="1000" smtClean="0">
                <a:solidFill>
                  <a:srgbClr val="000000"/>
                </a:solidFill>
              </a:rPr>
              <a:pPr>
                <a:spcBef>
                  <a:spcPct val="0"/>
                </a:spcBef>
                <a:buFontTx/>
                <a:buNone/>
              </a:pPr>
              <a:t>8</a:t>
            </a:fld>
            <a:endParaRPr lang="en-US" altLang="en-US" sz="1400" dirty="0">
              <a:solidFill>
                <a:srgbClr val="000000"/>
              </a:solidFill>
              <a:latin typeface="Times" panose="02020603050405020304" pitchFamily="18" charset="0"/>
            </a:endParaRPr>
          </a:p>
        </p:txBody>
      </p:sp>
      <p:sp>
        <p:nvSpPr>
          <p:cNvPr id="5" name="Rectangle 4">
            <a:extLst>
              <a:ext uri="{FF2B5EF4-FFF2-40B4-BE49-F238E27FC236}">
                <a16:creationId xmlns:a16="http://schemas.microsoft.com/office/drawing/2014/main" id="{4A394D75-DC46-4D88-8B47-E4C0ADF36117}"/>
              </a:ext>
            </a:extLst>
          </p:cNvPr>
          <p:cNvSpPr/>
          <p:nvPr/>
        </p:nvSpPr>
        <p:spPr>
          <a:xfrm>
            <a:off x="2581276" y="6524625"/>
            <a:ext cx="6172200" cy="276225"/>
          </a:xfrm>
          <a:prstGeom prst="rect">
            <a:avLst/>
          </a:prstGeom>
        </p:spPr>
        <p:txBody>
          <a:bodyPr>
            <a:spAutoFit/>
          </a:bodyPr>
          <a:lstStyle/>
          <a:p>
            <a:pPr>
              <a:defRPr/>
            </a:pPr>
            <a:r>
              <a:rPr lang="en-US" sz="1200" dirty="0">
                <a:latin typeface="+mn-lt"/>
                <a:ea typeface="ＭＳ Ｐゴシック" panose="020B0600070205080204" pitchFamily="34" charset="-128"/>
              </a:rPr>
              <a:t>© 2024 Cornell University, ILR School, Yang-Tan Institute on Employment and Disability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D955F-3B21-432A-80E3-57202B4B7404}"/>
              </a:ext>
            </a:extLst>
          </p:cNvPr>
          <p:cNvSpPr>
            <a:spLocks noGrp="1"/>
          </p:cNvSpPr>
          <p:nvPr>
            <p:ph type="ctrTitle"/>
          </p:nvPr>
        </p:nvSpPr>
        <p:spPr>
          <a:xfrm>
            <a:off x="685800" y="943898"/>
            <a:ext cx="7772400" cy="575187"/>
          </a:xfrm>
        </p:spPr>
        <p:txBody>
          <a:bodyPr/>
          <a:lstStyle/>
          <a:p>
            <a:r>
              <a:rPr lang="en-US" sz="3600" dirty="0"/>
              <a:t>Focus on Autistic Job Seekers</a:t>
            </a:r>
          </a:p>
        </p:txBody>
      </p:sp>
      <p:sp>
        <p:nvSpPr>
          <p:cNvPr id="3" name="Subtitle 2">
            <a:extLst>
              <a:ext uri="{FF2B5EF4-FFF2-40B4-BE49-F238E27FC236}">
                <a16:creationId xmlns:a16="http://schemas.microsoft.com/office/drawing/2014/main" id="{BDB23BA4-0353-45F5-A2D8-C20DF03CE529}"/>
              </a:ext>
            </a:extLst>
          </p:cNvPr>
          <p:cNvSpPr>
            <a:spLocks noGrp="1"/>
          </p:cNvSpPr>
          <p:nvPr>
            <p:ph type="subTitle" idx="1"/>
          </p:nvPr>
        </p:nvSpPr>
        <p:spPr>
          <a:xfrm>
            <a:off x="685799" y="1519085"/>
            <a:ext cx="7772399" cy="4395017"/>
          </a:xfrm>
        </p:spPr>
        <p:txBody>
          <a:bodyPr/>
          <a:lstStyle/>
          <a:p>
            <a:pPr marL="342900" indent="-342900" algn="l">
              <a:buFont typeface="Arial" panose="020B0604020202020204" pitchFamily="34" charset="0"/>
              <a:buChar char="•"/>
            </a:pPr>
            <a:r>
              <a:rPr lang="en-US" dirty="0"/>
              <a:t>Have higher levels of employment and underemployment than both people without disabilities and people with other types of disabilities</a:t>
            </a:r>
          </a:p>
          <a:p>
            <a:pPr marL="342900" indent="-342900" algn="l">
              <a:buFont typeface="Arial" panose="020B0604020202020204" pitchFamily="34" charset="0"/>
              <a:buChar char="•"/>
            </a:pPr>
            <a:r>
              <a:rPr lang="en-US" dirty="0"/>
              <a:t>Disparities in employment exist for even for Autistic individuals who have above-average education and qualifications to the rest of the workforce</a:t>
            </a:r>
          </a:p>
          <a:p>
            <a:pPr marL="342900" indent="-342900" algn="l">
              <a:buFont typeface="Arial" panose="020B0604020202020204" pitchFamily="34" charset="0"/>
              <a:buChar char="•"/>
            </a:pPr>
            <a:r>
              <a:rPr lang="en-US" dirty="0"/>
              <a:t>Employment interview remains most widely used selection methods </a:t>
            </a:r>
          </a:p>
          <a:p>
            <a:pPr marL="342900" indent="-342900" algn="l">
              <a:buFont typeface="Arial" panose="020B0604020202020204" pitchFamily="34" charset="0"/>
              <a:buChar char="•"/>
            </a:pPr>
            <a:r>
              <a:rPr lang="en-US" dirty="0"/>
              <a:t>Employment interview particularly difficult for many Autistic job seekers</a:t>
            </a:r>
          </a:p>
          <a:p>
            <a:pPr marL="342900" indent="-342900" algn="l">
              <a:buFont typeface="Arial" panose="020B0604020202020204" pitchFamily="34" charset="0"/>
              <a:buChar char="•"/>
            </a:pPr>
            <a:r>
              <a:rPr lang="en-US" dirty="0"/>
              <a:t>Companies are interested in being more successful</a:t>
            </a:r>
          </a:p>
        </p:txBody>
      </p:sp>
      <p:sp>
        <p:nvSpPr>
          <p:cNvPr id="5" name="TextBox 4">
            <a:extLst>
              <a:ext uri="{FF2B5EF4-FFF2-40B4-BE49-F238E27FC236}">
                <a16:creationId xmlns:a16="http://schemas.microsoft.com/office/drawing/2014/main" id="{57EADFC9-38A8-42D2-A5E2-DD1FBEF9D4E0}"/>
              </a:ext>
            </a:extLst>
          </p:cNvPr>
          <p:cNvSpPr txBox="1"/>
          <p:nvPr/>
        </p:nvSpPr>
        <p:spPr>
          <a:xfrm>
            <a:off x="1533831" y="5914102"/>
            <a:ext cx="6592529" cy="600164"/>
          </a:xfrm>
          <a:prstGeom prst="rect">
            <a:avLst/>
          </a:prstGeom>
          <a:noFill/>
        </p:spPr>
        <p:txBody>
          <a:bodyPr wrap="square" rtlCol="0">
            <a:spAutoFit/>
          </a:bodyPr>
          <a:lstStyle/>
          <a:p>
            <a:r>
              <a:rPr lang="en-US" sz="1100" dirty="0"/>
              <a:t>Saleh, M., Chang, H-Y., </a:t>
            </a:r>
            <a:r>
              <a:rPr lang="en-US" sz="1100" dirty="0" err="1"/>
              <a:t>Bruyère</a:t>
            </a:r>
            <a:r>
              <a:rPr lang="en-US" sz="1100" dirty="0"/>
              <a:t>, S. &amp; Vogus, T. (2022). </a:t>
            </a:r>
            <a:r>
              <a:rPr lang="en-US" sz="1100" dirty="0" err="1"/>
              <a:t>Neurodiverse</a:t>
            </a:r>
            <a:r>
              <a:rPr lang="en-US" sz="1100" dirty="0"/>
              <a:t> applicant screening, interviewing and selection, in S. </a:t>
            </a:r>
            <a:r>
              <a:rPr lang="en-US" sz="1100" dirty="0" err="1"/>
              <a:t>Bruyère</a:t>
            </a:r>
            <a:r>
              <a:rPr lang="en-US" sz="1100" dirty="0"/>
              <a:t> &amp; A. Colella, Neurodiversity in the Workplace, Society for Industrial Organizational Psychology Frontiers of Research Series. </a:t>
            </a:r>
            <a:r>
              <a:rPr lang="en-US" sz="1100" dirty="0" err="1"/>
              <a:t>Oxfordshire</a:t>
            </a:r>
            <a:r>
              <a:rPr lang="en-US" sz="1100" dirty="0"/>
              <a:t>, UK: Francis Group Publishers.</a:t>
            </a:r>
          </a:p>
        </p:txBody>
      </p:sp>
      <p:sp>
        <p:nvSpPr>
          <p:cNvPr id="6" name="Rectangle 5">
            <a:extLst>
              <a:ext uri="{FF2B5EF4-FFF2-40B4-BE49-F238E27FC236}">
                <a16:creationId xmlns:a16="http://schemas.microsoft.com/office/drawing/2014/main" id="{762269E5-751E-40CB-B5F6-8BC6A09F6B0C}"/>
              </a:ext>
            </a:extLst>
          </p:cNvPr>
          <p:cNvSpPr>
            <a:spLocks noChangeArrowheads="1"/>
          </p:cNvSpPr>
          <p:nvPr/>
        </p:nvSpPr>
        <p:spPr bwMode="auto">
          <a:xfrm>
            <a:off x="2590801" y="6581775"/>
            <a:ext cx="6172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4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rPr>
              <a:t>© 2024 Cornell University, ILR School, Yang-Tan Institute on Employment and Disability</a:t>
            </a:r>
          </a:p>
        </p:txBody>
      </p:sp>
      <p:sp>
        <p:nvSpPr>
          <p:cNvPr id="4" name="Slide Number Placeholder 3">
            <a:extLst>
              <a:ext uri="{FF2B5EF4-FFF2-40B4-BE49-F238E27FC236}">
                <a16:creationId xmlns:a16="http://schemas.microsoft.com/office/drawing/2014/main" id="{82757E9A-2A44-424B-81BB-5D3CB9F0C5EA}"/>
              </a:ext>
            </a:extLst>
          </p:cNvPr>
          <p:cNvSpPr>
            <a:spLocks noGrp="1"/>
          </p:cNvSpPr>
          <p:nvPr>
            <p:ph type="sldNum" sz="quarter" idx="12"/>
          </p:nvPr>
        </p:nvSpPr>
        <p:spPr/>
        <p:txBody>
          <a:bodyPr/>
          <a:lstStyle/>
          <a:p>
            <a:pPr>
              <a:defRPr/>
            </a:pPr>
            <a:fld id="{1524E0F7-0E4F-4F4B-B650-AA542CBFBF50}" type="slidenum">
              <a:rPr lang="en-US" altLang="en-US" smtClean="0"/>
              <a:pPr>
                <a:defRPr/>
              </a:pPr>
              <a:t>9</a:t>
            </a:fld>
            <a:endParaRPr lang="en-US" altLang="en-US" sz="1400" dirty="0">
              <a:latin typeface="Times" panose="02020603050405020304" pitchFamily="18" charset="0"/>
            </a:endParaRPr>
          </a:p>
        </p:txBody>
      </p:sp>
    </p:spTree>
    <p:extLst>
      <p:ext uri="{BB962C8B-B14F-4D97-AF65-F5344CB8AC3E}">
        <p14:creationId xmlns:p14="http://schemas.microsoft.com/office/powerpoint/2010/main" val="3876075778"/>
      </p:ext>
    </p:extLst>
  </p:cSld>
  <p:clrMapOvr>
    <a:masterClrMapping/>
  </p:clrMapOvr>
</p:sld>
</file>

<file path=ppt/theme/theme1.xml><?xml version="1.0" encoding="utf-8"?>
<a:theme xmlns:a="http://schemas.openxmlformats.org/drawingml/2006/main" name="2_Blank Presentation">
  <a:themeElements>
    <a:clrScheme name="Custom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C00000"/>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Frutiger 87ExtraBlackCn"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Frutiger 87ExtraBlackCn"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9" id="{94C2816C-FEEA-4F17-9384-6895E10BA682}" vid="{4D438487-EC09-4220-AB87-47F376EBA9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12537</TotalTime>
  <Words>3514</Words>
  <Application>Microsoft Office PowerPoint</Application>
  <PresentationFormat>On-screen Show (4:3)</PresentationFormat>
  <Paragraphs>294</Paragraphs>
  <Slides>31</Slides>
  <Notes>9</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Courier New</vt:lpstr>
      <vt:lpstr>Frutiger 87ExtraBlackCn</vt:lpstr>
      <vt:lpstr>Times</vt:lpstr>
      <vt:lpstr>Wingdings</vt:lpstr>
      <vt:lpstr>2_Blank Presentation</vt:lpstr>
      <vt:lpstr>Neurodiversity in the Workplace</vt:lpstr>
      <vt:lpstr>Yang-Tan Institute on  Employment and Disability</vt:lpstr>
      <vt:lpstr>Presentation Overview</vt:lpstr>
      <vt:lpstr>Why an Interest in Neurodiversity?</vt:lpstr>
      <vt:lpstr>Definitions Around Autism</vt:lpstr>
      <vt:lpstr>Definition of Neurodiversity</vt:lpstr>
      <vt:lpstr>What is neurodiversity?</vt:lpstr>
      <vt:lpstr>Importance of Perspective</vt:lpstr>
      <vt:lpstr>Focus on Autistic Job Seekers</vt:lpstr>
      <vt:lpstr>Preparing the Workplace</vt:lpstr>
      <vt:lpstr>Where is the Program Situated?</vt:lpstr>
      <vt:lpstr>Promising E-Recruiting Practices</vt:lpstr>
      <vt:lpstr> Barriers in the Job Interview Process and Interview Environment  </vt:lpstr>
      <vt:lpstr>Barriers for Autistic Job Seekers</vt:lpstr>
      <vt:lpstr>How Employers Can Assist</vt:lpstr>
      <vt:lpstr>How Individuals Can Better Prepare</vt:lpstr>
      <vt:lpstr>Possible Neurodiversity Hiring Program Stakeholders</vt:lpstr>
      <vt:lpstr>Factors Hindering Career Advancement for Neurodiverse Individuals</vt:lpstr>
      <vt:lpstr>Preparing Supervisors for Neurodiverse Talent</vt:lpstr>
      <vt:lpstr>Disclosure Infographic</vt:lpstr>
      <vt:lpstr>Self-Disclosure Considerations</vt:lpstr>
      <vt:lpstr>Questions When Exploring Accommodations</vt:lpstr>
      <vt:lpstr>Organizational Elements in Retention/Career Development/Performance Mgt. Processes </vt:lpstr>
      <vt:lpstr>Employee/Business Resource Groups</vt:lpstr>
      <vt:lpstr>Importance of Communications</vt:lpstr>
      <vt:lpstr>Designing for Neurodiversity Inclusion Across the Employment Process</vt:lpstr>
      <vt:lpstr>Assessing Progress Across the Employment Process</vt:lpstr>
      <vt:lpstr>Online Recruitment Related Resources</vt:lpstr>
      <vt:lpstr>Neurodiversity Related Resources</vt:lpstr>
      <vt:lpstr>Funding Acknowledgements</vt:lpstr>
      <vt:lpstr>QUESTIONS?</vt:lpstr>
    </vt:vector>
  </TitlesOfParts>
  <Company>Cornell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Neurodiveristy in the Workplace-Bruyere</dc:title>
  <dc:creator>Yang-Tan Institute</dc:creator>
  <cp:keywords>Workplace, Employment, Disability, Inclusion, Research</cp:keywords>
  <cp:lastModifiedBy>Katherine K MacDowell</cp:lastModifiedBy>
  <cp:revision>163</cp:revision>
  <dcterms:created xsi:type="dcterms:W3CDTF">2019-10-07T13:10:07Z</dcterms:created>
  <dcterms:modified xsi:type="dcterms:W3CDTF">2024-01-09T19:25:11Z</dcterms:modified>
</cp:coreProperties>
</file>